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Economica"/>
      <p:regular r:id="rId44"/>
      <p:bold r:id="rId45"/>
      <p:italic r:id="rId46"/>
      <p:boldItalic r:id="rId47"/>
    </p:embeddedFont>
    <p:embeddedFont>
      <p:font typeface="Open Sans"/>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99">
          <p15:clr>
            <a:srgbClr val="9AA0A6"/>
          </p15:clr>
        </p15:guide>
        <p15:guide id="2" pos="5597">
          <p15:clr>
            <a:srgbClr val="9AA0A6"/>
          </p15:clr>
        </p15:guide>
        <p15:guide id="3" orient="horz" pos="3132">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99" orient="horz"/>
        <p:guide pos="5597"/>
        <p:guide pos="3132"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Economica-regular.fntdata"/><Relationship Id="rId43" Type="http://schemas.openxmlformats.org/officeDocument/2006/relationships/slide" Target="slides/slide38.xml"/><Relationship Id="rId46" Type="http://schemas.openxmlformats.org/officeDocument/2006/relationships/font" Target="fonts/Economica-italic.fntdata"/><Relationship Id="rId45" Type="http://schemas.openxmlformats.org/officeDocument/2006/relationships/font" Target="fonts/Economica-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OpenSans-regular.fntdata"/><Relationship Id="rId47" Type="http://schemas.openxmlformats.org/officeDocument/2006/relationships/font" Target="fonts/Economica-boldItalic.fntdata"/><Relationship Id="rId49" Type="http://schemas.openxmlformats.org/officeDocument/2006/relationships/font" Target="fonts/OpenSans-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OpenSans-boldItalic.fntdata"/><Relationship Id="rId50" Type="http://schemas.openxmlformats.org/officeDocument/2006/relationships/font" Target="fonts/OpenSans-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6458d080ef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6458d080ef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6458d080ef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6458d080ef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6458d080ef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6458d080ef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6458d080ef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6458d080ef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6458d080ef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6458d080ef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6458d080ef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6458d080ef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6458d080ef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6458d080ef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6458d080ef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6458d080ef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6458d080ef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6458d080ef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6458d080ef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6458d080ef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6458d080e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6458d080e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64644da709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64644da709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64644da709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64644da709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6458d080ef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6458d080ef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63a4303bd5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63a4303bd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63a4303bd5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63a4303bd5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63a4303bd5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63a4303bd5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63a4303bd5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63a4303bd5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63a4303bd5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63a4303bd5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63a4303bd5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63a4303bd5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63a4303bd5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63a4303bd5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6458d080e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6458d080e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63a4303bd5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63a4303bd5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63a4303bd5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63a4303bd5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646e3586b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646e3586b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63a4303bd5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63a4303bd5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63a4303bd5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63a4303bd5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63a4303bd5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63a4303bd5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63a4303bd5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63a4303bd5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63a4303bd5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63a4303bd5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63a4303bd5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63a4303bd5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6458d080e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6458d080e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6458d080ef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6458d080ef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6458d080ef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6458d080ef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6458d080ef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6458d080e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6458d080ef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6458d080ef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6458d080ef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6458d080ef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a:lvl1pPr>
            <a:lvl2pPr lvl="1" rtl="0" algn="ctr">
              <a:spcBef>
                <a:spcPts val="0"/>
              </a:spcBef>
              <a:spcAft>
                <a:spcPts val="0"/>
              </a:spcAft>
              <a:buSzPts val="4200"/>
              <a:buNone/>
              <a:defRPr/>
            </a:lvl2pPr>
            <a:lvl3pPr lvl="2" rtl="0" algn="ctr">
              <a:spcBef>
                <a:spcPts val="0"/>
              </a:spcBef>
              <a:spcAft>
                <a:spcPts val="0"/>
              </a:spcAft>
              <a:buSzPts val="4200"/>
              <a:buNone/>
              <a:defRPr/>
            </a:lvl3pPr>
            <a:lvl4pPr lvl="3" rtl="0" algn="ctr">
              <a:spcBef>
                <a:spcPts val="0"/>
              </a:spcBef>
              <a:spcAft>
                <a:spcPts val="0"/>
              </a:spcAft>
              <a:buSzPts val="4200"/>
              <a:buNone/>
              <a:defRPr/>
            </a:lvl4pPr>
            <a:lvl5pPr lvl="4" rtl="0" algn="ctr">
              <a:spcBef>
                <a:spcPts val="0"/>
              </a:spcBef>
              <a:spcAft>
                <a:spcPts val="0"/>
              </a:spcAft>
              <a:buSzPts val="4200"/>
              <a:buNone/>
              <a:defRPr/>
            </a:lvl5pPr>
            <a:lvl6pPr lvl="5" rtl="0" algn="ctr">
              <a:spcBef>
                <a:spcPts val="0"/>
              </a:spcBef>
              <a:spcAft>
                <a:spcPts val="0"/>
              </a:spcAft>
              <a:buSzPts val="4200"/>
              <a:buNone/>
              <a:defRPr/>
            </a:lvl6pPr>
            <a:lvl7pPr lvl="6" rtl="0" algn="ctr">
              <a:spcBef>
                <a:spcPts val="0"/>
              </a:spcBef>
              <a:spcAft>
                <a:spcPts val="0"/>
              </a:spcAft>
              <a:buSzPts val="4200"/>
              <a:buNone/>
              <a:defRPr/>
            </a:lvl7pPr>
            <a:lvl8pPr lvl="7" rtl="0" algn="ctr">
              <a:spcBef>
                <a:spcPts val="0"/>
              </a:spcBef>
              <a:spcAft>
                <a:spcPts val="0"/>
              </a:spcAft>
              <a:buSzPts val="4200"/>
              <a:buNone/>
              <a:defRPr/>
            </a:lvl8pPr>
            <a:lvl9pPr lvl="8" rtl="0"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rtl="0"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rtl="0"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rtl="0"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rtl="0"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rtl="0"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rtl="0"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rtl="0"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rtl="0"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16000"/>
              <a:buNone/>
              <a:defRPr sz="16000">
                <a:solidFill>
                  <a:schemeClr val="lt2"/>
                </a:solidFill>
              </a:defRPr>
            </a:lvl1pPr>
            <a:lvl2pPr lvl="1" rtl="0" algn="ctr">
              <a:spcBef>
                <a:spcPts val="0"/>
              </a:spcBef>
              <a:spcAft>
                <a:spcPts val="0"/>
              </a:spcAft>
              <a:buClr>
                <a:schemeClr val="lt2"/>
              </a:buClr>
              <a:buSzPts val="16000"/>
              <a:buNone/>
              <a:defRPr sz="16000">
                <a:solidFill>
                  <a:schemeClr val="lt2"/>
                </a:solidFill>
              </a:defRPr>
            </a:lvl2pPr>
            <a:lvl3pPr lvl="2" rtl="0" algn="ctr">
              <a:spcBef>
                <a:spcPts val="0"/>
              </a:spcBef>
              <a:spcAft>
                <a:spcPts val="0"/>
              </a:spcAft>
              <a:buClr>
                <a:schemeClr val="lt2"/>
              </a:buClr>
              <a:buSzPts val="16000"/>
              <a:buNone/>
              <a:defRPr sz="16000">
                <a:solidFill>
                  <a:schemeClr val="lt2"/>
                </a:solidFill>
              </a:defRPr>
            </a:lvl3pPr>
            <a:lvl4pPr lvl="3" rtl="0" algn="ctr">
              <a:spcBef>
                <a:spcPts val="0"/>
              </a:spcBef>
              <a:spcAft>
                <a:spcPts val="0"/>
              </a:spcAft>
              <a:buClr>
                <a:schemeClr val="lt2"/>
              </a:buClr>
              <a:buSzPts val="16000"/>
              <a:buNone/>
              <a:defRPr sz="16000">
                <a:solidFill>
                  <a:schemeClr val="lt2"/>
                </a:solidFill>
              </a:defRPr>
            </a:lvl4pPr>
            <a:lvl5pPr lvl="4" rtl="0" algn="ctr">
              <a:spcBef>
                <a:spcPts val="0"/>
              </a:spcBef>
              <a:spcAft>
                <a:spcPts val="0"/>
              </a:spcAft>
              <a:buClr>
                <a:schemeClr val="lt2"/>
              </a:buClr>
              <a:buSzPts val="16000"/>
              <a:buNone/>
              <a:defRPr sz="16000">
                <a:solidFill>
                  <a:schemeClr val="lt2"/>
                </a:solidFill>
              </a:defRPr>
            </a:lvl5pPr>
            <a:lvl6pPr lvl="5" rtl="0" algn="ctr">
              <a:spcBef>
                <a:spcPts val="0"/>
              </a:spcBef>
              <a:spcAft>
                <a:spcPts val="0"/>
              </a:spcAft>
              <a:buClr>
                <a:schemeClr val="lt2"/>
              </a:buClr>
              <a:buSzPts val="16000"/>
              <a:buNone/>
              <a:defRPr sz="16000">
                <a:solidFill>
                  <a:schemeClr val="lt2"/>
                </a:solidFill>
              </a:defRPr>
            </a:lvl6pPr>
            <a:lvl7pPr lvl="6" rtl="0" algn="ctr">
              <a:spcBef>
                <a:spcPts val="0"/>
              </a:spcBef>
              <a:spcAft>
                <a:spcPts val="0"/>
              </a:spcAft>
              <a:buClr>
                <a:schemeClr val="lt2"/>
              </a:buClr>
              <a:buSzPts val="16000"/>
              <a:buNone/>
              <a:defRPr sz="16000">
                <a:solidFill>
                  <a:schemeClr val="lt2"/>
                </a:solidFill>
              </a:defRPr>
            </a:lvl7pPr>
            <a:lvl8pPr lvl="7" rtl="0" algn="ctr">
              <a:spcBef>
                <a:spcPts val="0"/>
              </a:spcBef>
              <a:spcAft>
                <a:spcPts val="0"/>
              </a:spcAft>
              <a:buClr>
                <a:schemeClr val="lt2"/>
              </a:buClr>
              <a:buSzPts val="16000"/>
              <a:buNone/>
              <a:defRPr sz="16000">
                <a:solidFill>
                  <a:schemeClr val="lt2"/>
                </a:solidFill>
              </a:defRPr>
            </a:lvl8pPr>
            <a:lvl9pPr lvl="8" rtl="0"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200"/>
              <a:buNone/>
              <a:defRPr/>
            </a:lvl1pPr>
            <a:lvl2pPr lvl="1" rtl="0" algn="ctr">
              <a:spcBef>
                <a:spcPts val="0"/>
              </a:spcBef>
              <a:spcAft>
                <a:spcPts val="0"/>
              </a:spcAft>
              <a:buSzPts val="4200"/>
              <a:buNone/>
              <a:defRPr/>
            </a:lvl2pPr>
            <a:lvl3pPr lvl="2" rtl="0" algn="ctr">
              <a:spcBef>
                <a:spcPts val="0"/>
              </a:spcBef>
              <a:spcAft>
                <a:spcPts val="0"/>
              </a:spcAft>
              <a:buSzPts val="4200"/>
              <a:buNone/>
              <a:defRPr/>
            </a:lvl3pPr>
            <a:lvl4pPr lvl="3" rtl="0" algn="ctr">
              <a:spcBef>
                <a:spcPts val="0"/>
              </a:spcBef>
              <a:spcAft>
                <a:spcPts val="0"/>
              </a:spcAft>
              <a:buSzPts val="4200"/>
              <a:buNone/>
              <a:defRPr/>
            </a:lvl4pPr>
            <a:lvl5pPr lvl="4" rtl="0" algn="ctr">
              <a:spcBef>
                <a:spcPts val="0"/>
              </a:spcBef>
              <a:spcAft>
                <a:spcPts val="0"/>
              </a:spcAft>
              <a:buSzPts val="4200"/>
              <a:buNone/>
              <a:defRPr/>
            </a:lvl5pPr>
            <a:lvl6pPr lvl="5" rtl="0" algn="ctr">
              <a:spcBef>
                <a:spcPts val="0"/>
              </a:spcBef>
              <a:spcAft>
                <a:spcPts val="0"/>
              </a:spcAft>
              <a:buSzPts val="4200"/>
              <a:buNone/>
              <a:defRPr/>
            </a:lvl6pPr>
            <a:lvl7pPr lvl="6" rtl="0" algn="ctr">
              <a:spcBef>
                <a:spcPts val="0"/>
              </a:spcBef>
              <a:spcAft>
                <a:spcPts val="0"/>
              </a:spcAft>
              <a:buSzPts val="4200"/>
              <a:buNone/>
              <a:defRPr/>
            </a:lvl7pPr>
            <a:lvl8pPr lvl="7" rtl="0" algn="ctr">
              <a:spcBef>
                <a:spcPts val="0"/>
              </a:spcBef>
              <a:spcAft>
                <a:spcPts val="0"/>
              </a:spcAft>
              <a:buSzPts val="4200"/>
              <a:buNone/>
              <a:defRPr/>
            </a:lvl8pPr>
            <a:lvl9pPr lvl="8" rtl="0"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4200"/>
              <a:buNone/>
              <a:defRPr>
                <a:solidFill>
                  <a:schemeClr val="lt2"/>
                </a:solidFill>
              </a:defRPr>
            </a:lvl1pPr>
            <a:lvl2pPr lvl="1" rtl="0" algn="ctr">
              <a:spcBef>
                <a:spcPts val="0"/>
              </a:spcBef>
              <a:spcAft>
                <a:spcPts val="0"/>
              </a:spcAft>
              <a:buClr>
                <a:schemeClr val="lt2"/>
              </a:buClr>
              <a:buSzPts val="4200"/>
              <a:buNone/>
              <a:defRPr>
                <a:solidFill>
                  <a:schemeClr val="lt2"/>
                </a:solidFill>
              </a:defRPr>
            </a:lvl2pPr>
            <a:lvl3pPr lvl="2" rtl="0" algn="ctr">
              <a:spcBef>
                <a:spcPts val="0"/>
              </a:spcBef>
              <a:spcAft>
                <a:spcPts val="0"/>
              </a:spcAft>
              <a:buClr>
                <a:schemeClr val="lt2"/>
              </a:buClr>
              <a:buSzPts val="4200"/>
              <a:buNone/>
              <a:defRPr>
                <a:solidFill>
                  <a:schemeClr val="lt2"/>
                </a:solidFill>
              </a:defRPr>
            </a:lvl3pPr>
            <a:lvl4pPr lvl="3" rtl="0" algn="ctr">
              <a:spcBef>
                <a:spcPts val="0"/>
              </a:spcBef>
              <a:spcAft>
                <a:spcPts val="0"/>
              </a:spcAft>
              <a:buClr>
                <a:schemeClr val="lt2"/>
              </a:buClr>
              <a:buSzPts val="4200"/>
              <a:buNone/>
              <a:defRPr>
                <a:solidFill>
                  <a:schemeClr val="lt2"/>
                </a:solidFill>
              </a:defRPr>
            </a:lvl4pPr>
            <a:lvl5pPr lvl="4" rtl="0" algn="ctr">
              <a:spcBef>
                <a:spcPts val="0"/>
              </a:spcBef>
              <a:spcAft>
                <a:spcPts val="0"/>
              </a:spcAft>
              <a:buClr>
                <a:schemeClr val="lt2"/>
              </a:buClr>
              <a:buSzPts val="4200"/>
              <a:buNone/>
              <a:defRPr>
                <a:solidFill>
                  <a:schemeClr val="lt2"/>
                </a:solidFill>
              </a:defRPr>
            </a:lvl5pPr>
            <a:lvl6pPr lvl="5" rtl="0" algn="ctr">
              <a:spcBef>
                <a:spcPts val="0"/>
              </a:spcBef>
              <a:spcAft>
                <a:spcPts val="0"/>
              </a:spcAft>
              <a:buClr>
                <a:schemeClr val="lt2"/>
              </a:buClr>
              <a:buSzPts val="4200"/>
              <a:buNone/>
              <a:defRPr>
                <a:solidFill>
                  <a:schemeClr val="lt2"/>
                </a:solidFill>
              </a:defRPr>
            </a:lvl6pPr>
            <a:lvl7pPr lvl="6" rtl="0" algn="ctr">
              <a:spcBef>
                <a:spcPts val="0"/>
              </a:spcBef>
              <a:spcAft>
                <a:spcPts val="0"/>
              </a:spcAft>
              <a:buClr>
                <a:schemeClr val="lt2"/>
              </a:buClr>
              <a:buSzPts val="4200"/>
              <a:buNone/>
              <a:defRPr>
                <a:solidFill>
                  <a:schemeClr val="lt2"/>
                </a:solidFill>
              </a:defRPr>
            </a:lvl7pPr>
            <a:lvl8pPr lvl="7" rtl="0" algn="ctr">
              <a:spcBef>
                <a:spcPts val="0"/>
              </a:spcBef>
              <a:spcAft>
                <a:spcPts val="0"/>
              </a:spcAft>
              <a:buClr>
                <a:schemeClr val="lt2"/>
              </a:buClr>
              <a:buSzPts val="4200"/>
              <a:buNone/>
              <a:defRPr>
                <a:solidFill>
                  <a:schemeClr val="lt2"/>
                </a:solidFill>
              </a:defRPr>
            </a:lvl8pPr>
            <a:lvl9pPr lvl="8" rtl="0"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rtl="0"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rtl="0"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rtl="0"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rtl="0"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rtl="0"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rtl="0"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rtl="0"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rtl="0"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rtl="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Economica"/>
                <a:ea typeface="Economica"/>
                <a:cs typeface="Economica"/>
                <a:sym typeface="Economica"/>
              </a:defRPr>
            </a:lvl1pPr>
            <a:lvl2pPr lvl="1" rtl="0" algn="r">
              <a:buNone/>
              <a:defRPr sz="1000">
                <a:solidFill>
                  <a:schemeClr val="dk1"/>
                </a:solidFill>
                <a:latin typeface="Economica"/>
                <a:ea typeface="Economica"/>
                <a:cs typeface="Economica"/>
                <a:sym typeface="Economica"/>
              </a:defRPr>
            </a:lvl2pPr>
            <a:lvl3pPr lvl="2" rtl="0" algn="r">
              <a:buNone/>
              <a:defRPr sz="1000">
                <a:solidFill>
                  <a:schemeClr val="dk1"/>
                </a:solidFill>
                <a:latin typeface="Economica"/>
                <a:ea typeface="Economica"/>
                <a:cs typeface="Economica"/>
                <a:sym typeface="Economica"/>
              </a:defRPr>
            </a:lvl3pPr>
            <a:lvl4pPr lvl="3" rtl="0" algn="r">
              <a:buNone/>
              <a:defRPr sz="1000">
                <a:solidFill>
                  <a:schemeClr val="dk1"/>
                </a:solidFill>
                <a:latin typeface="Economica"/>
                <a:ea typeface="Economica"/>
                <a:cs typeface="Economica"/>
                <a:sym typeface="Economica"/>
              </a:defRPr>
            </a:lvl4pPr>
            <a:lvl5pPr lvl="4" rtl="0" algn="r">
              <a:buNone/>
              <a:defRPr sz="1000">
                <a:solidFill>
                  <a:schemeClr val="dk1"/>
                </a:solidFill>
                <a:latin typeface="Economica"/>
                <a:ea typeface="Economica"/>
                <a:cs typeface="Economica"/>
                <a:sym typeface="Economica"/>
              </a:defRPr>
            </a:lvl5pPr>
            <a:lvl6pPr lvl="5" rtl="0" algn="r">
              <a:buNone/>
              <a:defRPr sz="1000">
                <a:solidFill>
                  <a:schemeClr val="dk1"/>
                </a:solidFill>
                <a:latin typeface="Economica"/>
                <a:ea typeface="Economica"/>
                <a:cs typeface="Economica"/>
                <a:sym typeface="Economica"/>
              </a:defRPr>
            </a:lvl6pPr>
            <a:lvl7pPr lvl="6" rtl="0" algn="r">
              <a:buNone/>
              <a:defRPr sz="1000">
                <a:solidFill>
                  <a:schemeClr val="dk1"/>
                </a:solidFill>
                <a:latin typeface="Economica"/>
                <a:ea typeface="Economica"/>
                <a:cs typeface="Economica"/>
                <a:sym typeface="Economica"/>
              </a:defRPr>
            </a:lvl7pPr>
            <a:lvl8pPr lvl="7" rtl="0" algn="r">
              <a:buNone/>
              <a:defRPr sz="1000">
                <a:solidFill>
                  <a:schemeClr val="dk1"/>
                </a:solidFill>
                <a:latin typeface="Economica"/>
                <a:ea typeface="Economica"/>
                <a:cs typeface="Economica"/>
                <a:sym typeface="Economica"/>
              </a:defRPr>
            </a:lvl8pPr>
            <a:lvl9pPr lvl="8" rtl="0"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showupandplaysports.com/pros-and-cons-of-pick-up-or-drop-in-games" TargetMode="External"/><Relationship Id="rId4" Type="http://schemas.openxmlformats.org/officeDocument/2006/relationships/hyperlink" Target="https://blog.hubspot.com/sales/face-to-face-networking-stats" TargetMode="External"/><Relationship Id="rId10" Type="http://schemas.openxmlformats.org/officeDocument/2006/relationships/hyperlink" Target="https://www.nrpa.org/uploadedFiles/nrpa.org/Advocacy/Resources/Parks-Recreation-Essential-Public-Services-January-2010.pdf" TargetMode="External"/><Relationship Id="rId9" Type="http://schemas.openxmlformats.org/officeDocument/2006/relationships/hyperlink" Target="https://www.nrpa.org/blog/29-number-of-times-americans-visit-their-local-parks-annually/" TargetMode="External"/><Relationship Id="rId5" Type="http://schemas.openxmlformats.org/officeDocument/2006/relationships/hyperlink" Target="https://make.wordpress.org/community/2019/04/18/2018-meetup-survey/" TargetMode="External"/><Relationship Id="rId6" Type="http://schemas.openxmlformats.org/officeDocument/2006/relationships/hyperlink" Target="https://blog.bizzabo.com/event-marketing-statistics#attendee" TargetMode="External"/><Relationship Id="rId7" Type="http://schemas.openxmlformats.org/officeDocument/2006/relationships/hyperlink" Target="https://www.sfia.org/press/433_Over-26-Million-Americans-Play-Basketball" TargetMode="External"/><Relationship Id="rId8" Type="http://schemas.openxmlformats.org/officeDocument/2006/relationships/hyperlink" Target="https://www.hsph.harvard.edu/news/press-releases/poll-many-adults-played-sports-when-young-but-few-still-play/"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3"/>
          <p:cNvSpPr txBox="1"/>
          <p:nvPr>
            <p:ph type="ctrTitle"/>
          </p:nvPr>
        </p:nvSpPr>
        <p:spPr>
          <a:xfrm>
            <a:off x="3044700" y="1444255"/>
            <a:ext cx="3054600" cy="153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Pick-Up Sportz</a:t>
            </a:r>
            <a:endParaRPr/>
          </a:p>
          <a:p>
            <a:pPr indent="0" lvl="0" marL="0" rtl="0" algn="ctr">
              <a:spcBef>
                <a:spcPts val="0"/>
              </a:spcBef>
              <a:spcAft>
                <a:spcPts val="0"/>
              </a:spcAft>
              <a:buNone/>
            </a:pPr>
            <a:r>
              <a:rPr lang="en"/>
              <a:t>Sprint #0 Presentation</a:t>
            </a:r>
            <a:endParaRPr/>
          </a:p>
        </p:txBody>
      </p:sp>
      <p:sp>
        <p:nvSpPr>
          <p:cNvPr id="63" name="Google Shape;63;p13"/>
          <p:cNvSpPr txBox="1"/>
          <p:nvPr>
            <p:ph idx="1" type="subTitle"/>
          </p:nvPr>
        </p:nvSpPr>
        <p:spPr>
          <a:xfrm>
            <a:off x="3044700" y="3116580"/>
            <a:ext cx="3054600" cy="70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Chaz Del Prato, Benjamin Seo, Christine Duong, Brandon Le, </a:t>
            </a:r>
            <a:endParaRPr/>
          </a:p>
          <a:p>
            <a:pPr indent="0" lvl="0" marL="0" rtl="0" algn="ctr">
              <a:spcBef>
                <a:spcPts val="0"/>
              </a:spcBef>
              <a:spcAft>
                <a:spcPts val="0"/>
              </a:spcAft>
              <a:buNone/>
            </a:pPr>
            <a:r>
              <a:rPr lang="en"/>
              <a:t>John Him, Jamil Khan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Secondary Market Research</a:t>
            </a:r>
            <a:endParaRPr/>
          </a:p>
        </p:txBody>
      </p:sp>
      <p:sp>
        <p:nvSpPr>
          <p:cNvPr id="116" name="Google Shape;116;p22"/>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What we found:</a:t>
            </a:r>
            <a:endParaRPr/>
          </a:p>
          <a:p>
            <a:pPr indent="-342900" lvl="0" marL="457200" rtl="0" algn="l">
              <a:lnSpc>
                <a:spcPct val="100000"/>
              </a:lnSpc>
              <a:spcBef>
                <a:spcPts val="1600"/>
              </a:spcBef>
              <a:spcAft>
                <a:spcPts val="0"/>
              </a:spcAft>
              <a:buSzPts val="1800"/>
              <a:buChar char="-"/>
            </a:pPr>
            <a:r>
              <a:rPr lang="en"/>
              <a:t>Competitors cover either one sport or a variety of other topics, not just sports</a:t>
            </a:r>
            <a:br>
              <a:rPr lang="en"/>
            </a:br>
            <a:endParaRPr/>
          </a:p>
          <a:p>
            <a:pPr indent="-342900" lvl="0" marL="457200" rtl="0" algn="l">
              <a:lnSpc>
                <a:spcPct val="200000"/>
              </a:lnSpc>
              <a:spcBef>
                <a:spcPts val="0"/>
              </a:spcBef>
              <a:spcAft>
                <a:spcPts val="0"/>
              </a:spcAft>
              <a:buSzPts val="1800"/>
              <a:buChar char="-"/>
            </a:pPr>
            <a:r>
              <a:rPr lang="en"/>
              <a:t>Most don’t go to events that are far away</a:t>
            </a:r>
            <a:endParaRPr/>
          </a:p>
          <a:p>
            <a:pPr indent="-342900" lvl="0" marL="457200" rtl="0" algn="l">
              <a:lnSpc>
                <a:spcPct val="200000"/>
              </a:lnSpc>
              <a:spcBef>
                <a:spcPts val="0"/>
              </a:spcBef>
              <a:spcAft>
                <a:spcPts val="0"/>
              </a:spcAft>
              <a:buSzPts val="1800"/>
              <a:buChar char="-"/>
            </a:pPr>
            <a:r>
              <a:rPr lang="en"/>
              <a:t>Majority hear about event like pick up games through friends.</a:t>
            </a:r>
            <a:endParaRPr/>
          </a:p>
          <a:p>
            <a:pPr indent="0" lvl="0" marL="0" rtl="0" algn="l">
              <a:lnSpc>
                <a:spcPct val="100000"/>
              </a:lnSpc>
              <a:spcBef>
                <a:spcPts val="1600"/>
              </a:spcBef>
              <a:spcAft>
                <a:spcPts val="0"/>
              </a:spcAft>
              <a:buNone/>
            </a:pPr>
            <a:r>
              <a:t/>
            </a:r>
            <a:endParaRPr/>
          </a:p>
          <a:p>
            <a:pPr indent="0" lvl="0" marL="0" rtl="0" algn="l">
              <a:lnSpc>
                <a:spcPct val="100000"/>
              </a:lnSpc>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Personas</a:t>
            </a:r>
            <a:endParaRPr/>
          </a:p>
        </p:txBody>
      </p:sp>
      <p:sp>
        <p:nvSpPr>
          <p:cNvPr id="122" name="Google Shape;122;p23"/>
          <p:cNvSpPr txBox="1"/>
          <p:nvPr>
            <p:ph idx="1" type="body"/>
          </p:nvPr>
        </p:nvSpPr>
        <p:spPr>
          <a:xfrm>
            <a:off x="311700" y="1225225"/>
            <a:ext cx="2907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rgbClr val="000000"/>
              </a:buClr>
              <a:buSzPts val="1100"/>
              <a:buFont typeface="Arial"/>
              <a:buNone/>
            </a:pPr>
            <a:r>
              <a:rPr b="1" lang="en"/>
              <a:t>Persona</a:t>
            </a:r>
            <a:r>
              <a:rPr lang="en"/>
              <a:t>: User that is looking for a particular sports to play with friends and/or strangers at a nearby park.</a:t>
            </a:r>
            <a:endParaRPr/>
          </a:p>
        </p:txBody>
      </p:sp>
      <p:pic>
        <p:nvPicPr>
          <p:cNvPr id="123" name="Google Shape;123;p23"/>
          <p:cNvPicPr preferRelativeResize="0"/>
          <p:nvPr/>
        </p:nvPicPr>
        <p:blipFill>
          <a:blip r:embed="rId3">
            <a:alphaModFix/>
          </a:blip>
          <a:stretch>
            <a:fillRect/>
          </a:stretch>
        </p:blipFill>
        <p:spPr>
          <a:xfrm>
            <a:off x="3293325" y="315925"/>
            <a:ext cx="5591650" cy="46566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Personas</a:t>
            </a:r>
            <a:endParaRPr/>
          </a:p>
        </p:txBody>
      </p:sp>
      <p:sp>
        <p:nvSpPr>
          <p:cNvPr id="129" name="Google Shape;129;p24"/>
          <p:cNvSpPr txBox="1"/>
          <p:nvPr>
            <p:ph idx="1" type="body"/>
          </p:nvPr>
        </p:nvSpPr>
        <p:spPr>
          <a:xfrm>
            <a:off x="311700" y="1225225"/>
            <a:ext cx="2796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t>Persona</a:t>
            </a:r>
            <a:r>
              <a:rPr lang="en"/>
              <a:t>: Users that want to invite friends/strangers to a pick up game of their own choosing</a:t>
            </a:r>
            <a:endParaRPr/>
          </a:p>
        </p:txBody>
      </p:sp>
      <p:pic>
        <p:nvPicPr>
          <p:cNvPr id="130" name="Google Shape;130;p24"/>
          <p:cNvPicPr preferRelativeResize="0"/>
          <p:nvPr/>
        </p:nvPicPr>
        <p:blipFill>
          <a:blip r:embed="rId3">
            <a:alphaModFix/>
          </a:blip>
          <a:stretch>
            <a:fillRect/>
          </a:stretch>
        </p:blipFill>
        <p:spPr>
          <a:xfrm>
            <a:off x="3218953" y="315925"/>
            <a:ext cx="5666021" cy="46566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Personas</a:t>
            </a:r>
            <a:endParaRPr/>
          </a:p>
        </p:txBody>
      </p:sp>
      <p:sp>
        <p:nvSpPr>
          <p:cNvPr id="136" name="Google Shape;136;p25"/>
          <p:cNvSpPr txBox="1"/>
          <p:nvPr>
            <p:ph idx="1" type="body"/>
          </p:nvPr>
        </p:nvSpPr>
        <p:spPr>
          <a:xfrm>
            <a:off x="311700" y="1225225"/>
            <a:ext cx="28041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Persona</a:t>
            </a:r>
            <a:r>
              <a:rPr lang="en"/>
              <a:t>: Users that want to network with a group with similar interests face to face from a pick up game/event.</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pic>
        <p:nvPicPr>
          <p:cNvPr id="137" name="Google Shape;137;p25"/>
          <p:cNvPicPr preferRelativeResize="0"/>
          <p:nvPr/>
        </p:nvPicPr>
        <p:blipFill>
          <a:blip r:embed="rId3">
            <a:alphaModFix/>
          </a:blip>
          <a:stretch>
            <a:fillRect/>
          </a:stretch>
        </p:blipFill>
        <p:spPr>
          <a:xfrm>
            <a:off x="3211440" y="315925"/>
            <a:ext cx="5673535" cy="46566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Personas</a:t>
            </a:r>
            <a:endParaRPr/>
          </a:p>
        </p:txBody>
      </p:sp>
      <p:sp>
        <p:nvSpPr>
          <p:cNvPr id="143" name="Google Shape;143;p26"/>
          <p:cNvSpPr txBox="1"/>
          <p:nvPr>
            <p:ph idx="1" type="body"/>
          </p:nvPr>
        </p:nvSpPr>
        <p:spPr>
          <a:xfrm>
            <a:off x="311700" y="1225225"/>
            <a:ext cx="28263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important persona: Kevin Walsh</a:t>
            </a:r>
            <a:endParaRPr/>
          </a:p>
          <a:p>
            <a:pPr indent="-342900" lvl="0" marL="457200" rtl="0" algn="l">
              <a:spcBef>
                <a:spcPts val="1600"/>
              </a:spcBef>
              <a:spcAft>
                <a:spcPts val="0"/>
              </a:spcAft>
              <a:buSzPts val="1800"/>
              <a:buChar char="-"/>
            </a:pPr>
            <a:r>
              <a:rPr lang="en"/>
              <a:t>Love meeting people</a:t>
            </a:r>
            <a:endParaRPr/>
          </a:p>
          <a:p>
            <a:pPr indent="-342900" lvl="0" marL="457200" rtl="0" algn="l">
              <a:spcBef>
                <a:spcPts val="0"/>
              </a:spcBef>
              <a:spcAft>
                <a:spcPts val="0"/>
              </a:spcAft>
              <a:buSzPts val="1800"/>
              <a:buChar char="-"/>
            </a:pPr>
            <a:r>
              <a:rPr lang="en"/>
              <a:t>Difficult time finding time to play sports</a:t>
            </a:r>
            <a:endParaRPr/>
          </a:p>
          <a:p>
            <a:pPr indent="-342900" lvl="0" marL="457200" rtl="0" algn="l">
              <a:spcBef>
                <a:spcPts val="0"/>
              </a:spcBef>
              <a:spcAft>
                <a:spcPts val="0"/>
              </a:spcAft>
              <a:buSzPts val="1800"/>
              <a:buChar char="-"/>
            </a:pPr>
            <a:r>
              <a:rPr lang="en"/>
              <a:t>Outgoing</a:t>
            </a:r>
            <a:endParaRPr/>
          </a:p>
        </p:txBody>
      </p:sp>
      <p:pic>
        <p:nvPicPr>
          <p:cNvPr id="144" name="Google Shape;144;p26"/>
          <p:cNvPicPr preferRelativeResize="0"/>
          <p:nvPr/>
        </p:nvPicPr>
        <p:blipFill>
          <a:blip r:embed="rId3">
            <a:alphaModFix/>
          </a:blip>
          <a:stretch>
            <a:fillRect/>
          </a:stretch>
        </p:blipFill>
        <p:spPr>
          <a:xfrm>
            <a:off x="3218953" y="315925"/>
            <a:ext cx="5666021" cy="46566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Primary Market Research</a:t>
            </a:r>
            <a:endParaRPr/>
          </a:p>
        </p:txBody>
      </p:sp>
      <p:sp>
        <p:nvSpPr>
          <p:cNvPr id="150" name="Google Shape;150;p27"/>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 asked based off of the Secondary Market Research:</a:t>
            </a:r>
            <a:endParaRPr/>
          </a:p>
          <a:p>
            <a:pPr indent="-304800" lvl="0" marL="457200" rtl="0" algn="l">
              <a:spcBef>
                <a:spcPts val="1600"/>
              </a:spcBef>
              <a:spcAft>
                <a:spcPts val="0"/>
              </a:spcAft>
              <a:buSzPts val="1200"/>
              <a:buChar char="-"/>
            </a:pPr>
            <a:r>
              <a:rPr lang="en" sz="1200"/>
              <a:t>How often do you play pick up games?</a:t>
            </a:r>
            <a:endParaRPr sz="1200"/>
          </a:p>
          <a:p>
            <a:pPr indent="-304800" lvl="0" marL="457200" rtl="0" algn="l">
              <a:spcBef>
                <a:spcPts val="0"/>
              </a:spcBef>
              <a:spcAft>
                <a:spcPts val="0"/>
              </a:spcAft>
              <a:buSzPts val="1200"/>
              <a:buChar char="-"/>
            </a:pPr>
            <a:r>
              <a:rPr lang="en" sz="1200"/>
              <a:t>Do you enjoy playing in pick up games?</a:t>
            </a:r>
            <a:endParaRPr sz="1200"/>
          </a:p>
          <a:p>
            <a:pPr indent="-304800" lvl="0" marL="457200" rtl="0" algn="l">
              <a:spcBef>
                <a:spcPts val="0"/>
              </a:spcBef>
              <a:spcAft>
                <a:spcPts val="0"/>
              </a:spcAft>
              <a:buSzPts val="1200"/>
              <a:buChar char="-"/>
            </a:pPr>
            <a:r>
              <a:rPr lang="en" sz="1200"/>
              <a:t>Is networking important to you?</a:t>
            </a:r>
            <a:endParaRPr sz="1200"/>
          </a:p>
          <a:p>
            <a:pPr indent="-304800" lvl="0" marL="457200" rtl="0" algn="l">
              <a:spcBef>
                <a:spcPts val="0"/>
              </a:spcBef>
              <a:spcAft>
                <a:spcPts val="0"/>
              </a:spcAft>
              <a:buSzPts val="1200"/>
              <a:buChar char="-"/>
            </a:pPr>
            <a:r>
              <a:rPr lang="en" sz="1200"/>
              <a:t>Would you network with other people in a sports environment?</a:t>
            </a:r>
            <a:endParaRPr sz="1200"/>
          </a:p>
          <a:p>
            <a:pPr indent="-304800" lvl="0" marL="457200" rtl="0" algn="l">
              <a:spcBef>
                <a:spcPts val="0"/>
              </a:spcBef>
              <a:spcAft>
                <a:spcPts val="0"/>
              </a:spcAft>
              <a:buSzPts val="1200"/>
              <a:buChar char="-"/>
            </a:pPr>
            <a:r>
              <a:rPr lang="en" sz="1200"/>
              <a:t>How important is engaging with the community to you?</a:t>
            </a:r>
            <a:endParaRPr sz="1200"/>
          </a:p>
          <a:p>
            <a:pPr indent="-304800" lvl="0" marL="457200" rtl="0" algn="l">
              <a:spcBef>
                <a:spcPts val="0"/>
              </a:spcBef>
              <a:spcAft>
                <a:spcPts val="0"/>
              </a:spcAft>
              <a:buSzPts val="1200"/>
              <a:buChar char="-"/>
            </a:pPr>
            <a:r>
              <a:rPr lang="en" sz="1200"/>
              <a:t>Do you ever play sports at these community events?</a:t>
            </a:r>
            <a:endParaRPr sz="1200"/>
          </a:p>
          <a:p>
            <a:pPr indent="-304800" lvl="0" marL="457200" rtl="0" algn="l">
              <a:spcBef>
                <a:spcPts val="0"/>
              </a:spcBef>
              <a:spcAft>
                <a:spcPts val="0"/>
              </a:spcAft>
              <a:buSzPts val="1200"/>
              <a:buChar char="-"/>
            </a:pPr>
            <a:r>
              <a:rPr lang="en" sz="1200"/>
              <a:t>Is the place of the event important to you?</a:t>
            </a:r>
            <a:endParaRPr sz="1200"/>
          </a:p>
          <a:p>
            <a:pPr indent="-304800" lvl="0" marL="457200" rtl="0" algn="l">
              <a:spcBef>
                <a:spcPts val="0"/>
              </a:spcBef>
              <a:spcAft>
                <a:spcPts val="0"/>
              </a:spcAft>
              <a:buSzPts val="1200"/>
              <a:buChar char="-"/>
            </a:pPr>
            <a:r>
              <a:rPr lang="en" sz="1200"/>
              <a:t>What sports do you like to play?</a:t>
            </a:r>
            <a:endParaRPr sz="1200"/>
          </a:p>
          <a:p>
            <a:pPr indent="-304800" lvl="0" marL="457200" rtl="0" algn="l">
              <a:spcBef>
                <a:spcPts val="0"/>
              </a:spcBef>
              <a:spcAft>
                <a:spcPts val="0"/>
              </a:spcAft>
              <a:buSzPts val="1200"/>
              <a:buChar char="-"/>
            </a:pPr>
            <a:r>
              <a:rPr lang="en" sz="1200"/>
              <a:t>Did you make new friendships or business partnerships while networking?</a:t>
            </a:r>
            <a:endParaRPr sz="1200"/>
          </a:p>
          <a:p>
            <a:pPr indent="-304800" lvl="0" marL="457200" rtl="0" algn="l">
              <a:spcBef>
                <a:spcPts val="0"/>
              </a:spcBef>
              <a:spcAft>
                <a:spcPts val="0"/>
              </a:spcAft>
              <a:buSzPts val="1200"/>
              <a:buChar char="-"/>
            </a:pPr>
            <a:r>
              <a:rPr lang="en" sz="1200"/>
              <a:t>Do you attend events near you?</a:t>
            </a:r>
            <a:endParaRPr sz="1200"/>
          </a:p>
          <a:p>
            <a:pPr indent="-304800" lvl="0" marL="457200" rtl="0" algn="l">
              <a:spcBef>
                <a:spcPts val="0"/>
              </a:spcBef>
              <a:spcAft>
                <a:spcPts val="0"/>
              </a:spcAft>
              <a:buSzPts val="1200"/>
              <a:buChar char="-"/>
            </a:pPr>
            <a:r>
              <a:rPr lang="en" sz="1200"/>
              <a:t>What is your gender?</a:t>
            </a:r>
            <a:endParaRPr sz="1200"/>
          </a:p>
          <a:p>
            <a:pPr indent="-304800" lvl="0" marL="457200" rtl="0" algn="l">
              <a:spcBef>
                <a:spcPts val="0"/>
              </a:spcBef>
              <a:spcAft>
                <a:spcPts val="0"/>
              </a:spcAft>
              <a:buSzPts val="1200"/>
              <a:buChar char="-"/>
            </a:pPr>
            <a:r>
              <a:rPr lang="en" sz="1200"/>
              <a:t>Where did you hear about an event?</a:t>
            </a:r>
            <a:endParaRPr sz="1200"/>
          </a:p>
          <a:p>
            <a:pPr indent="-304800" lvl="0" marL="457200" rtl="0" algn="l">
              <a:spcBef>
                <a:spcPts val="0"/>
              </a:spcBef>
              <a:spcAft>
                <a:spcPts val="0"/>
              </a:spcAft>
              <a:buSzPts val="1200"/>
              <a:buChar char="-"/>
            </a:pPr>
            <a:r>
              <a:rPr lang="en" sz="1200"/>
              <a:t>What is your age?</a:t>
            </a:r>
            <a:endParaRPr sz="1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Primary Market Research</a:t>
            </a:r>
            <a:endParaRPr/>
          </a:p>
        </p:txBody>
      </p:sp>
      <p:pic>
        <p:nvPicPr>
          <p:cNvPr id="156" name="Google Shape;156;p28"/>
          <p:cNvPicPr preferRelativeResize="0"/>
          <p:nvPr/>
        </p:nvPicPr>
        <p:blipFill>
          <a:blip r:embed="rId3">
            <a:alphaModFix/>
          </a:blip>
          <a:stretch>
            <a:fillRect/>
          </a:stretch>
        </p:blipFill>
        <p:spPr>
          <a:xfrm>
            <a:off x="1333725" y="1103950"/>
            <a:ext cx="6361150" cy="38092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Primary Market Research</a:t>
            </a:r>
            <a:endParaRPr/>
          </a:p>
        </p:txBody>
      </p:sp>
      <p:sp>
        <p:nvSpPr>
          <p:cNvPr id="162" name="Google Shape;162;p29"/>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Validation of user needs:</a:t>
            </a:r>
            <a:endParaRPr/>
          </a:p>
          <a:p>
            <a:pPr indent="-317500" lvl="0" marL="457200" rtl="0" algn="l">
              <a:spcBef>
                <a:spcPts val="1600"/>
              </a:spcBef>
              <a:spcAft>
                <a:spcPts val="0"/>
              </a:spcAft>
              <a:buSzPts val="1400"/>
              <a:buFont typeface="Arial"/>
              <a:buChar char="-"/>
            </a:pPr>
            <a:r>
              <a:rPr lang="en" sz="1400">
                <a:latin typeface="Arial"/>
                <a:ea typeface="Arial"/>
                <a:cs typeface="Arial"/>
                <a:sym typeface="Arial"/>
              </a:rPr>
              <a:t>70.2% of survey takers participated in a pick up game or community event that they heard from their friends. </a:t>
            </a:r>
            <a:br>
              <a:rPr lang="en" sz="1400">
                <a:latin typeface="Arial"/>
                <a:ea typeface="Arial"/>
                <a:cs typeface="Arial"/>
                <a:sym typeface="Arial"/>
              </a:rPr>
            </a:br>
            <a:endParaRPr sz="500">
              <a:latin typeface="Arial"/>
              <a:ea typeface="Arial"/>
              <a:cs typeface="Arial"/>
              <a:sym typeface="Arial"/>
            </a:endParaRPr>
          </a:p>
          <a:p>
            <a:pPr indent="-317500" lvl="0" marL="457200" rtl="0" algn="l">
              <a:spcBef>
                <a:spcPts val="0"/>
              </a:spcBef>
              <a:spcAft>
                <a:spcPts val="0"/>
              </a:spcAft>
              <a:buSzPts val="1400"/>
              <a:buFont typeface="Arial"/>
              <a:buChar char="-"/>
            </a:pPr>
            <a:r>
              <a:rPr lang="en" sz="1400">
                <a:latin typeface="Arial"/>
                <a:ea typeface="Arial"/>
                <a:cs typeface="Arial"/>
                <a:sym typeface="Arial"/>
              </a:rPr>
              <a:t>Only 12.3% of survey takers heard from online and 17.5% have heard from offline bulletin board.</a:t>
            </a:r>
            <a:br>
              <a:rPr lang="en" sz="1400">
                <a:latin typeface="Arial"/>
                <a:ea typeface="Arial"/>
                <a:cs typeface="Arial"/>
                <a:sym typeface="Arial"/>
              </a:rPr>
            </a:br>
            <a:endParaRPr sz="500">
              <a:latin typeface="Arial"/>
              <a:ea typeface="Arial"/>
              <a:cs typeface="Arial"/>
              <a:sym typeface="Arial"/>
            </a:endParaRPr>
          </a:p>
          <a:p>
            <a:pPr indent="-317500" lvl="0" marL="457200" rtl="0" algn="l">
              <a:spcBef>
                <a:spcPts val="0"/>
              </a:spcBef>
              <a:spcAft>
                <a:spcPts val="0"/>
              </a:spcAft>
              <a:buSzPts val="1400"/>
              <a:buFont typeface="Arial"/>
              <a:buChar char="-"/>
            </a:pPr>
            <a:r>
              <a:rPr lang="en" sz="1400">
                <a:latin typeface="Arial"/>
                <a:ea typeface="Arial"/>
                <a:cs typeface="Arial"/>
                <a:sym typeface="Arial"/>
              </a:rPr>
              <a:t>This shows that not a lot of people are finding events online.</a:t>
            </a:r>
            <a:br>
              <a:rPr lang="en" sz="1400">
                <a:latin typeface="Arial"/>
                <a:ea typeface="Arial"/>
                <a:cs typeface="Arial"/>
                <a:sym typeface="Arial"/>
              </a:rPr>
            </a:br>
            <a:endParaRPr sz="500">
              <a:latin typeface="Arial"/>
              <a:ea typeface="Arial"/>
              <a:cs typeface="Arial"/>
              <a:sym typeface="Arial"/>
            </a:endParaRPr>
          </a:p>
          <a:p>
            <a:pPr indent="-317500" lvl="0" marL="457200" rtl="0" algn="l">
              <a:spcBef>
                <a:spcPts val="0"/>
              </a:spcBef>
              <a:spcAft>
                <a:spcPts val="0"/>
              </a:spcAft>
              <a:buSzPts val="1400"/>
              <a:buFont typeface="Arial"/>
              <a:buChar char="-"/>
            </a:pPr>
            <a:r>
              <a:rPr lang="en" sz="1400">
                <a:latin typeface="Arial"/>
                <a:ea typeface="Arial"/>
                <a:cs typeface="Arial"/>
                <a:sym typeface="Arial"/>
              </a:rPr>
              <a:t>With this small sample, we can clearly see that most who hear about these kinds of events; attend, enjoy, and network.</a:t>
            </a:r>
            <a:br>
              <a:rPr lang="en" sz="1400">
                <a:latin typeface="Arial"/>
                <a:ea typeface="Arial"/>
                <a:cs typeface="Arial"/>
                <a:sym typeface="Arial"/>
              </a:rPr>
            </a:br>
            <a:endParaRPr sz="500">
              <a:latin typeface="Arial"/>
              <a:ea typeface="Arial"/>
              <a:cs typeface="Arial"/>
              <a:sym typeface="Arial"/>
            </a:endParaRPr>
          </a:p>
          <a:p>
            <a:pPr indent="-317500" lvl="0" marL="457200" rtl="0" algn="l">
              <a:spcBef>
                <a:spcPts val="0"/>
              </a:spcBef>
              <a:spcAft>
                <a:spcPts val="0"/>
              </a:spcAft>
              <a:buSzPts val="1400"/>
              <a:buFont typeface="Arial"/>
              <a:buChar char="-"/>
            </a:pPr>
            <a:r>
              <a:rPr lang="en" sz="1400">
                <a:latin typeface="Arial"/>
                <a:ea typeface="Arial"/>
                <a:cs typeface="Arial"/>
                <a:sym typeface="Arial"/>
              </a:rPr>
              <a:t>Therefore, out innovative technology fits the user’s needs in allowing a broader and efficient accessibility.</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3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Competitors</a:t>
            </a:r>
            <a:endParaRPr/>
          </a:p>
        </p:txBody>
      </p:sp>
      <p:sp>
        <p:nvSpPr>
          <p:cNvPr id="168" name="Google Shape;168;p30"/>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22222"/>
              </a:buClr>
              <a:buSzPts val="1800"/>
              <a:buChar char="-"/>
            </a:pPr>
            <a:r>
              <a:rPr lang="en">
                <a:solidFill>
                  <a:srgbClr val="222222"/>
                </a:solidFill>
                <a:highlight>
                  <a:srgbClr val="FFFFFF"/>
                </a:highlight>
              </a:rPr>
              <a:t>OpenSports: (most significant) </a:t>
            </a:r>
            <a:endParaRPr>
              <a:solidFill>
                <a:srgbClr val="222222"/>
              </a:solidFill>
              <a:highlight>
                <a:srgbClr val="FFFFFF"/>
              </a:highlight>
            </a:endParaRPr>
          </a:p>
          <a:p>
            <a:pPr indent="-317500" lvl="1" marL="914400" rtl="0" algn="l">
              <a:spcBef>
                <a:spcPts val="0"/>
              </a:spcBef>
              <a:spcAft>
                <a:spcPts val="0"/>
              </a:spcAft>
              <a:buClr>
                <a:srgbClr val="222222"/>
              </a:buClr>
              <a:buSzPts val="1400"/>
              <a:buChar char="-"/>
            </a:pPr>
            <a:r>
              <a:rPr lang="en">
                <a:solidFill>
                  <a:srgbClr val="222222"/>
                </a:solidFill>
                <a:highlight>
                  <a:srgbClr val="FFFFFF"/>
                </a:highlight>
              </a:rPr>
              <a:t>A pick up game application that can host and join events, organize your schedule, and message other players.</a:t>
            </a:r>
            <a:endParaRPr/>
          </a:p>
          <a:p>
            <a:pPr indent="-342900" lvl="0" marL="457200" rtl="0" algn="l">
              <a:spcBef>
                <a:spcPts val="0"/>
              </a:spcBef>
              <a:spcAft>
                <a:spcPts val="0"/>
              </a:spcAft>
              <a:buSzPts val="1800"/>
              <a:buChar char="-"/>
            </a:pPr>
            <a:r>
              <a:rPr lang="en"/>
              <a:t>Eventbrite: </a:t>
            </a:r>
            <a:endParaRPr/>
          </a:p>
          <a:p>
            <a:pPr indent="-317500" lvl="1" marL="914400" rtl="0" algn="l">
              <a:spcBef>
                <a:spcPts val="0"/>
              </a:spcBef>
              <a:spcAft>
                <a:spcPts val="0"/>
              </a:spcAft>
              <a:buSzPts val="1400"/>
              <a:buChar char="-"/>
            </a:pPr>
            <a:r>
              <a:rPr lang="en"/>
              <a:t>Event management and ticketing website. </a:t>
            </a:r>
            <a:endParaRPr/>
          </a:p>
          <a:p>
            <a:pPr indent="-317500" lvl="1" marL="914400" rtl="0" algn="l">
              <a:spcBef>
                <a:spcPts val="0"/>
              </a:spcBef>
              <a:spcAft>
                <a:spcPts val="0"/>
              </a:spcAft>
              <a:buSzPts val="1400"/>
              <a:buChar char="-"/>
            </a:pPr>
            <a:r>
              <a:rPr lang="en"/>
              <a:t>Allows users to browse, create, and promote local events.</a:t>
            </a:r>
            <a:endParaRPr/>
          </a:p>
          <a:p>
            <a:pPr indent="-342900" lvl="0" marL="457200" rtl="0" algn="l">
              <a:spcBef>
                <a:spcPts val="0"/>
              </a:spcBef>
              <a:spcAft>
                <a:spcPts val="0"/>
              </a:spcAft>
              <a:buSzPts val="1800"/>
              <a:buChar char="-"/>
            </a:pPr>
            <a:r>
              <a:rPr lang="en"/>
              <a:t>Meetup.com:</a:t>
            </a:r>
            <a:endParaRPr/>
          </a:p>
          <a:p>
            <a:pPr indent="-317500" lvl="1" marL="914400" rtl="0" algn="l">
              <a:spcBef>
                <a:spcPts val="0"/>
              </a:spcBef>
              <a:spcAft>
                <a:spcPts val="0"/>
              </a:spcAft>
              <a:buSzPts val="1400"/>
              <a:buChar char="-"/>
            </a:pPr>
            <a:r>
              <a:rPr lang="en">
                <a:solidFill>
                  <a:srgbClr val="222222"/>
                </a:solidFill>
                <a:highlight>
                  <a:schemeClr val="lt1"/>
                </a:highlight>
              </a:rPr>
              <a:t>Service that allows users to organize online groups that host in-person events for people with similar interests.</a:t>
            </a:r>
            <a:br>
              <a:rPr lang="en">
                <a:solidFill>
                  <a:srgbClr val="222222"/>
                </a:solidFill>
                <a:highlight>
                  <a:schemeClr val="lt1"/>
                </a:highlight>
              </a:rPr>
            </a:br>
            <a:endParaRPr sz="1400">
              <a:solidFill>
                <a:srgbClr val="222222"/>
              </a:solidFill>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31"/>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Competitors</a:t>
            </a:r>
            <a:endParaRPr/>
          </a:p>
        </p:txBody>
      </p:sp>
      <p:sp>
        <p:nvSpPr>
          <p:cNvPr id="174" name="Google Shape;174;p31"/>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rgbClr val="222222"/>
                </a:solidFill>
                <a:highlight>
                  <a:srgbClr val="FFFFFF"/>
                </a:highlight>
              </a:rPr>
              <a:t>Product features that competitors lack:</a:t>
            </a:r>
            <a:endParaRPr>
              <a:solidFill>
                <a:srgbClr val="222222"/>
              </a:solidFill>
              <a:highlight>
                <a:srgbClr val="FFFFFF"/>
              </a:highlight>
            </a:endParaRPr>
          </a:p>
          <a:p>
            <a:pPr indent="0" lvl="0" marL="0" marR="0" rtl="0" algn="l">
              <a:lnSpc>
                <a:spcPct val="115000"/>
              </a:lnSpc>
              <a:spcBef>
                <a:spcPts val="1600"/>
              </a:spcBef>
              <a:spcAft>
                <a:spcPts val="0"/>
              </a:spcAft>
              <a:buNone/>
            </a:pPr>
            <a:r>
              <a:rPr lang="en">
                <a:solidFill>
                  <a:srgbClr val="222222"/>
                </a:solidFill>
                <a:highlight>
                  <a:srgbClr val="FFFFFF"/>
                </a:highlight>
              </a:rPr>
              <a:t>Even though these competitors have some similar features from each other, they do not have features that other competitors have.</a:t>
            </a:r>
            <a:endParaRPr>
              <a:solidFill>
                <a:srgbClr val="222222"/>
              </a:solidFill>
              <a:highlight>
                <a:srgbClr val="FFFFFF"/>
              </a:highlight>
            </a:endParaRPr>
          </a:p>
          <a:p>
            <a:pPr indent="0" lvl="0" marL="0" marR="0" rtl="0" algn="l">
              <a:lnSpc>
                <a:spcPct val="115000"/>
              </a:lnSpc>
              <a:spcBef>
                <a:spcPts val="1600"/>
              </a:spcBef>
              <a:spcAft>
                <a:spcPts val="0"/>
              </a:spcAft>
              <a:buNone/>
            </a:pPr>
            <a:r>
              <a:rPr lang="en">
                <a:solidFill>
                  <a:srgbClr val="222222"/>
                </a:solidFill>
                <a:highlight>
                  <a:srgbClr val="FFFFFF"/>
                </a:highlight>
              </a:rPr>
              <a:t>Our product have those features:</a:t>
            </a:r>
            <a:endParaRPr>
              <a:solidFill>
                <a:srgbClr val="222222"/>
              </a:solidFill>
              <a:highlight>
                <a:srgbClr val="FFFFFF"/>
              </a:highlight>
            </a:endParaRPr>
          </a:p>
          <a:p>
            <a:pPr indent="-342900" lvl="0" marL="457200" marR="0" rtl="0" algn="l">
              <a:lnSpc>
                <a:spcPct val="115000"/>
              </a:lnSpc>
              <a:spcBef>
                <a:spcPts val="1600"/>
              </a:spcBef>
              <a:spcAft>
                <a:spcPts val="0"/>
              </a:spcAft>
              <a:buClr>
                <a:srgbClr val="222222"/>
              </a:buClr>
              <a:buSzPts val="1800"/>
              <a:buChar char="-"/>
            </a:pPr>
            <a:r>
              <a:rPr lang="en">
                <a:solidFill>
                  <a:srgbClr val="222222"/>
                </a:solidFill>
                <a:highlight>
                  <a:srgbClr val="FFFFFF"/>
                </a:highlight>
              </a:rPr>
              <a:t>Graphical Image of Location and Direction</a:t>
            </a:r>
            <a:endParaRPr>
              <a:solidFill>
                <a:srgbClr val="222222"/>
              </a:solidFill>
              <a:highlight>
                <a:srgbClr val="FFFFFF"/>
              </a:highlight>
            </a:endParaRPr>
          </a:p>
          <a:p>
            <a:pPr indent="-342900" lvl="0" marL="457200" marR="0" rtl="0" algn="l">
              <a:lnSpc>
                <a:spcPct val="115000"/>
              </a:lnSpc>
              <a:spcBef>
                <a:spcPts val="0"/>
              </a:spcBef>
              <a:spcAft>
                <a:spcPts val="0"/>
              </a:spcAft>
              <a:buClr>
                <a:srgbClr val="222222"/>
              </a:buClr>
              <a:buSzPts val="1800"/>
              <a:buChar char="-"/>
            </a:pPr>
            <a:r>
              <a:rPr lang="en">
                <a:solidFill>
                  <a:srgbClr val="222222"/>
                </a:solidFill>
                <a:highlight>
                  <a:srgbClr val="FFFFFF"/>
                </a:highlight>
              </a:rPr>
              <a:t>Machine Learning to learn personality, likes, and dislikes</a:t>
            </a:r>
            <a:endParaRPr>
              <a:solidFill>
                <a:srgbClr val="222222"/>
              </a:solidFill>
              <a:highlight>
                <a:srgbClr val="FFFFFF"/>
              </a:highlight>
            </a:endParaRPr>
          </a:p>
          <a:p>
            <a:pPr indent="-342900" lvl="0" marL="457200" marR="0" rtl="0" algn="l">
              <a:lnSpc>
                <a:spcPct val="115000"/>
              </a:lnSpc>
              <a:spcBef>
                <a:spcPts val="0"/>
              </a:spcBef>
              <a:spcAft>
                <a:spcPts val="0"/>
              </a:spcAft>
              <a:buClr>
                <a:srgbClr val="222222"/>
              </a:buClr>
              <a:buSzPts val="1800"/>
              <a:buChar char="-"/>
            </a:pPr>
            <a:r>
              <a:rPr lang="en">
                <a:solidFill>
                  <a:srgbClr val="222222"/>
                </a:solidFill>
                <a:highlight>
                  <a:srgbClr val="FFFFFF"/>
                </a:highlight>
              </a:rPr>
              <a:t>Specific Niche</a:t>
            </a:r>
            <a:endParaRPr>
              <a:solidFill>
                <a:srgbClr val="222222"/>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1466250"/>
            <a:ext cx="8520600" cy="221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7200"/>
              <a:t>Business Requirement Document</a:t>
            </a:r>
            <a:endParaRPr sz="7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3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Commercialization Strategy</a:t>
            </a:r>
            <a:endParaRPr/>
          </a:p>
        </p:txBody>
      </p:sp>
      <p:sp>
        <p:nvSpPr>
          <p:cNvPr id="180" name="Google Shape;180;p32"/>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After we have our product, our goal will be to partner with workout facilities such as gyms and public parks to advertise our app as a more sophisticated way of finding a means of finding a pickup game. This will get word out of our app to athletes who desire this functionality in their means to find teams and players to interact with them. I means we can use to contact our potential customers is through the database of these workout facilities who already have data on their customers.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3"/>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Monetization Strategy</a:t>
            </a:r>
            <a:endParaRPr/>
          </a:p>
        </p:txBody>
      </p:sp>
      <p:sp>
        <p:nvSpPr>
          <p:cNvPr id="186" name="Google Shape;186;p33"/>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Our plan is to have the application be free to the users of the app. The means in which we can profit from our product is allowing companies to advertise on our platform. This will generate revenue from the traffic of our application. We will also partner with athletic companies who can sponsor their sports equipment that will be featured in our pickup games. In addition, there is a possibility where users or companies can start a tournament. This could increase our profit from sponsors, fees, donations, etc</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34"/>
          <p:cNvSpPr txBox="1"/>
          <p:nvPr>
            <p:ph type="title"/>
          </p:nvPr>
        </p:nvSpPr>
        <p:spPr>
          <a:xfrm>
            <a:off x="311700" y="1985550"/>
            <a:ext cx="8520600" cy="117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7200"/>
              <a:t>Sprint #0</a:t>
            </a:r>
            <a:endParaRPr sz="72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Sprint Goals</a:t>
            </a:r>
            <a:endParaRPr/>
          </a:p>
        </p:txBody>
      </p:sp>
      <p:sp>
        <p:nvSpPr>
          <p:cNvPr id="197" name="Google Shape;197;p35"/>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a:t>Creating a Business Requirements Document</a:t>
            </a:r>
            <a:endParaRPr/>
          </a:p>
          <a:p>
            <a:pPr indent="-342900" lvl="0" marL="457200" rtl="0" algn="l">
              <a:lnSpc>
                <a:spcPct val="200000"/>
              </a:lnSpc>
              <a:spcBef>
                <a:spcPts val="0"/>
              </a:spcBef>
              <a:spcAft>
                <a:spcPts val="0"/>
              </a:spcAft>
              <a:buSzPts val="1800"/>
              <a:buChar char="●"/>
            </a:pPr>
            <a:r>
              <a:rPr lang="en"/>
              <a:t>Creating a Management Plan</a:t>
            </a:r>
            <a:endParaRPr/>
          </a:p>
          <a:p>
            <a:pPr indent="-342900" lvl="0" marL="457200" rtl="0" algn="l">
              <a:lnSpc>
                <a:spcPct val="200000"/>
              </a:lnSpc>
              <a:spcBef>
                <a:spcPts val="0"/>
              </a:spcBef>
              <a:spcAft>
                <a:spcPts val="0"/>
              </a:spcAft>
              <a:buSzPts val="1800"/>
              <a:buChar char="●"/>
            </a:pPr>
            <a:r>
              <a:rPr lang="en"/>
              <a:t>Creating a Database</a:t>
            </a:r>
            <a:endParaRPr/>
          </a:p>
          <a:p>
            <a:pPr indent="-342900" lvl="0" marL="457200" rtl="0" algn="l">
              <a:lnSpc>
                <a:spcPct val="200000"/>
              </a:lnSpc>
              <a:spcBef>
                <a:spcPts val="0"/>
              </a:spcBef>
              <a:spcAft>
                <a:spcPts val="0"/>
              </a:spcAft>
              <a:buSzPts val="1800"/>
              <a:buChar char="●"/>
            </a:pPr>
            <a:r>
              <a:rPr lang="en"/>
              <a:t>Populating a Sprint Board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3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Prioritization Process</a:t>
            </a:r>
            <a:endParaRPr/>
          </a:p>
        </p:txBody>
      </p:sp>
      <p:sp>
        <p:nvSpPr>
          <p:cNvPr id="203" name="Google Shape;203;p36"/>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prioritized our tasks based on the deadlines for the tasks.</a:t>
            </a:r>
            <a:endParaRPr/>
          </a:p>
          <a:p>
            <a:pPr indent="-342900" lvl="0" marL="457200" rtl="0" algn="l">
              <a:lnSpc>
                <a:spcPct val="200000"/>
              </a:lnSpc>
              <a:spcBef>
                <a:spcPts val="1600"/>
              </a:spcBef>
              <a:spcAft>
                <a:spcPts val="0"/>
              </a:spcAft>
              <a:buSzPts val="1800"/>
              <a:buChar char="-"/>
            </a:pPr>
            <a:r>
              <a:rPr lang="en"/>
              <a:t>Tasks due in the beginning of the sprint are prioritized as high priority.</a:t>
            </a:r>
            <a:endParaRPr/>
          </a:p>
          <a:p>
            <a:pPr indent="-342900" lvl="0" marL="457200" rtl="0" algn="l">
              <a:lnSpc>
                <a:spcPct val="200000"/>
              </a:lnSpc>
              <a:spcBef>
                <a:spcPts val="0"/>
              </a:spcBef>
              <a:spcAft>
                <a:spcPts val="0"/>
              </a:spcAft>
              <a:buSzPts val="1800"/>
              <a:buChar char="-"/>
            </a:pPr>
            <a:r>
              <a:rPr lang="en"/>
              <a:t>Tasks that are due in the middle of sprint are prioritized as medium.</a:t>
            </a:r>
            <a:endParaRPr/>
          </a:p>
          <a:p>
            <a:pPr indent="-342900" lvl="0" marL="457200" rtl="0" algn="l">
              <a:lnSpc>
                <a:spcPct val="200000"/>
              </a:lnSpc>
              <a:spcBef>
                <a:spcPts val="0"/>
              </a:spcBef>
              <a:spcAft>
                <a:spcPts val="0"/>
              </a:spcAft>
              <a:buSzPts val="1800"/>
              <a:buChar char="-"/>
            </a:pPr>
            <a:r>
              <a:rPr lang="en"/>
              <a:t>Tasks with a deadline near the end of the sprint are prioritized as low.</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3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User Stories</a:t>
            </a:r>
            <a:endParaRPr/>
          </a:p>
        </p:txBody>
      </p:sp>
      <p:sp>
        <p:nvSpPr>
          <p:cNvPr id="209" name="Google Shape;209;p37"/>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en" sz="1400"/>
              <a:t>As an app admin, I want to be able to communicate with a database, so that I can keep records of all information within the app.</a:t>
            </a:r>
            <a:endParaRPr sz="1400"/>
          </a:p>
          <a:p>
            <a:pPr indent="-317500" lvl="0" marL="457200" rtl="0" algn="l">
              <a:lnSpc>
                <a:spcPct val="150000"/>
              </a:lnSpc>
              <a:spcBef>
                <a:spcPts val="0"/>
              </a:spcBef>
              <a:spcAft>
                <a:spcPts val="0"/>
              </a:spcAft>
              <a:buSzPts val="1400"/>
              <a:buChar char="-"/>
            </a:pPr>
            <a:r>
              <a:rPr lang="en" sz="1400"/>
              <a:t>As a member of the management team, I want to be able to have a Business Requirements Document, so that I can describe the characteristics of our proposed system.</a:t>
            </a:r>
            <a:endParaRPr sz="1400"/>
          </a:p>
          <a:p>
            <a:pPr indent="-317500" lvl="0" marL="457200" rtl="0" algn="l">
              <a:lnSpc>
                <a:spcPct val="150000"/>
              </a:lnSpc>
              <a:spcBef>
                <a:spcPts val="0"/>
              </a:spcBef>
              <a:spcAft>
                <a:spcPts val="0"/>
              </a:spcAft>
              <a:buSzPts val="1400"/>
              <a:buChar char="-"/>
            </a:pPr>
            <a:r>
              <a:rPr lang="en" sz="1400"/>
              <a:t> As a member of the management team, I want to be able to have a Management Plan, so that I can understand how the project is executed, monitored, and controlled.</a:t>
            </a:r>
            <a:endParaRPr sz="1400"/>
          </a:p>
          <a:p>
            <a:pPr indent="-317500" lvl="0" marL="457200" rtl="0" algn="l">
              <a:lnSpc>
                <a:spcPct val="150000"/>
              </a:lnSpc>
              <a:spcBef>
                <a:spcPts val="0"/>
              </a:spcBef>
              <a:spcAft>
                <a:spcPts val="0"/>
              </a:spcAft>
              <a:buSzPts val="1400"/>
              <a:buChar char="-"/>
            </a:pPr>
            <a:r>
              <a:rPr lang="en" sz="1400"/>
              <a:t>As a member of the management team, I want to be able to have an interactive Sprint Board, so that we can determine tasks that need to be completed for the current sprint.</a:t>
            </a:r>
            <a:endParaRPr sz="14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Tasks Completed</a:t>
            </a:r>
            <a:endParaRPr/>
          </a:p>
        </p:txBody>
      </p:sp>
      <p:sp>
        <p:nvSpPr>
          <p:cNvPr id="215" name="Google Shape;215;p38"/>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Created Business Requirements Document</a:t>
            </a:r>
            <a:endParaRPr/>
          </a:p>
          <a:p>
            <a:pPr indent="-317500" lvl="1" marL="914400" rtl="0" algn="l">
              <a:spcBef>
                <a:spcPts val="0"/>
              </a:spcBef>
              <a:spcAft>
                <a:spcPts val="0"/>
              </a:spcAft>
              <a:buSzPts val="1400"/>
              <a:buChar char="-"/>
            </a:pPr>
            <a:r>
              <a:rPr lang="en"/>
              <a:t>Project Detail</a:t>
            </a:r>
            <a:endParaRPr/>
          </a:p>
          <a:p>
            <a:pPr indent="-317500" lvl="1" marL="914400" rtl="0" algn="l">
              <a:spcBef>
                <a:spcPts val="0"/>
              </a:spcBef>
              <a:spcAft>
                <a:spcPts val="0"/>
              </a:spcAft>
              <a:buSzPts val="1400"/>
              <a:buChar char="-"/>
            </a:pPr>
            <a:r>
              <a:rPr lang="en"/>
              <a:t>SWOT Analysis</a:t>
            </a:r>
            <a:endParaRPr/>
          </a:p>
          <a:p>
            <a:pPr indent="-317500" lvl="1" marL="914400" rtl="0" algn="l">
              <a:spcBef>
                <a:spcPts val="0"/>
              </a:spcBef>
              <a:spcAft>
                <a:spcPts val="0"/>
              </a:spcAft>
              <a:buSzPts val="1400"/>
              <a:buChar char="-"/>
            </a:pPr>
            <a:r>
              <a:rPr lang="en"/>
              <a:t>Market Segments</a:t>
            </a:r>
            <a:endParaRPr/>
          </a:p>
          <a:p>
            <a:pPr indent="-317500" lvl="1" marL="914400" rtl="0" algn="l">
              <a:spcBef>
                <a:spcPts val="0"/>
              </a:spcBef>
              <a:spcAft>
                <a:spcPts val="0"/>
              </a:spcAft>
              <a:buSzPts val="1400"/>
              <a:buChar char="-"/>
            </a:pPr>
            <a:r>
              <a:rPr lang="en"/>
              <a:t>Primary/Secondary Market Research</a:t>
            </a:r>
            <a:endParaRPr/>
          </a:p>
          <a:p>
            <a:pPr indent="-342900" lvl="0" marL="457200" rtl="0" algn="l">
              <a:spcBef>
                <a:spcPts val="0"/>
              </a:spcBef>
              <a:spcAft>
                <a:spcPts val="0"/>
              </a:spcAft>
              <a:buSzPts val="1800"/>
              <a:buChar char="-"/>
            </a:pPr>
            <a:r>
              <a:rPr lang="en"/>
              <a:t>Created Management Plan</a:t>
            </a:r>
            <a:endParaRPr/>
          </a:p>
          <a:p>
            <a:pPr indent="-317500" lvl="1" marL="914400" rtl="0" algn="l">
              <a:spcBef>
                <a:spcPts val="0"/>
              </a:spcBef>
              <a:spcAft>
                <a:spcPts val="0"/>
              </a:spcAft>
              <a:buSzPts val="1400"/>
              <a:buChar char="-"/>
            </a:pPr>
            <a:r>
              <a:rPr lang="en"/>
              <a:t>Gantt Chart</a:t>
            </a:r>
            <a:endParaRPr/>
          </a:p>
          <a:p>
            <a:pPr indent="-317500" lvl="1" marL="914400" rtl="0" algn="l">
              <a:spcBef>
                <a:spcPts val="0"/>
              </a:spcBef>
              <a:spcAft>
                <a:spcPts val="0"/>
              </a:spcAft>
              <a:buSzPts val="1400"/>
              <a:buChar char="-"/>
            </a:pPr>
            <a:r>
              <a:rPr lang="en"/>
              <a:t>Burndown Chart</a:t>
            </a:r>
            <a:endParaRPr/>
          </a:p>
          <a:p>
            <a:pPr indent="-317500" lvl="1" marL="914400" rtl="0" algn="l">
              <a:spcBef>
                <a:spcPts val="0"/>
              </a:spcBef>
              <a:spcAft>
                <a:spcPts val="0"/>
              </a:spcAft>
              <a:buSzPts val="1400"/>
              <a:buChar char="-"/>
            </a:pPr>
            <a:r>
              <a:rPr lang="en"/>
              <a:t>Project Planning Matrix</a:t>
            </a:r>
            <a:endParaRPr/>
          </a:p>
          <a:p>
            <a:pPr indent="-342900" lvl="0" marL="457200" rtl="0" algn="l">
              <a:spcBef>
                <a:spcPts val="0"/>
              </a:spcBef>
              <a:spcAft>
                <a:spcPts val="0"/>
              </a:spcAft>
              <a:buSzPts val="1800"/>
              <a:buChar char="-"/>
            </a:pPr>
            <a:r>
              <a:rPr lang="en"/>
              <a:t>Created and initialized a database for data storage and collection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39"/>
          <p:cNvSpPr txBox="1"/>
          <p:nvPr>
            <p:ph type="title"/>
          </p:nvPr>
        </p:nvSpPr>
        <p:spPr>
          <a:xfrm>
            <a:off x="311700" y="1985550"/>
            <a:ext cx="8520600" cy="117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7200"/>
              <a:t>Management Plan</a:t>
            </a:r>
            <a:endParaRPr sz="72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4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Gantt Chart</a:t>
            </a:r>
            <a:endParaRPr/>
          </a:p>
        </p:txBody>
      </p:sp>
      <p:pic>
        <p:nvPicPr>
          <p:cNvPr id="226" name="Google Shape;226;p40"/>
          <p:cNvPicPr preferRelativeResize="0"/>
          <p:nvPr/>
        </p:nvPicPr>
        <p:blipFill rotWithShape="1">
          <a:blip r:embed="rId3">
            <a:alphaModFix/>
          </a:blip>
          <a:srcRect b="0" l="0" r="0" t="25378"/>
          <a:stretch/>
        </p:blipFill>
        <p:spPr>
          <a:xfrm>
            <a:off x="0" y="1305899"/>
            <a:ext cx="9144001" cy="38363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41"/>
          <p:cNvSpPr txBox="1"/>
          <p:nvPr>
            <p:ph type="title"/>
          </p:nvPr>
        </p:nvSpPr>
        <p:spPr>
          <a:xfrm>
            <a:off x="89675" y="75650"/>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Tracking Matrix</a:t>
            </a:r>
            <a:endParaRPr/>
          </a:p>
        </p:txBody>
      </p:sp>
      <p:sp>
        <p:nvSpPr>
          <p:cNvPr id="232" name="Google Shape;232;p41"/>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Need to insert tracking matrix in this slide</a:t>
            </a:r>
            <a:endParaRPr/>
          </a:p>
        </p:txBody>
      </p:sp>
      <p:pic>
        <p:nvPicPr>
          <p:cNvPr id="233" name="Google Shape;233;p41"/>
          <p:cNvPicPr preferRelativeResize="0"/>
          <p:nvPr/>
        </p:nvPicPr>
        <p:blipFill>
          <a:blip r:embed="rId3">
            <a:alphaModFix/>
          </a:blip>
          <a:stretch>
            <a:fillRect/>
          </a:stretch>
        </p:blipFill>
        <p:spPr>
          <a:xfrm>
            <a:off x="0" y="906961"/>
            <a:ext cx="9144001" cy="423652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Pick-Up Sportz</a:t>
            </a:r>
            <a:endParaRPr/>
          </a:p>
        </p:txBody>
      </p:sp>
      <p:sp>
        <p:nvSpPr>
          <p:cNvPr id="74" name="Google Shape;74;p15"/>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Detail: </a:t>
            </a:r>
            <a:endParaRPr/>
          </a:p>
          <a:p>
            <a:pPr indent="-342900" lvl="0" marL="457200" rtl="0" algn="l">
              <a:spcBef>
                <a:spcPts val="1600"/>
              </a:spcBef>
              <a:spcAft>
                <a:spcPts val="0"/>
              </a:spcAft>
              <a:buSzPts val="1800"/>
              <a:buChar char="-"/>
            </a:pPr>
            <a:r>
              <a:rPr lang="en"/>
              <a:t>The app allows a user/player to p</a:t>
            </a:r>
            <a:r>
              <a:rPr lang="en"/>
              <a:t>ick a sport to play (baseball, soccer, tennis, basketball, etc), select a place to go on a map, create the event and list the items that are needed to play the game. </a:t>
            </a:r>
            <a:endParaRPr/>
          </a:p>
          <a:p>
            <a:pPr indent="-342900" lvl="0" marL="457200" rtl="0" algn="l">
              <a:spcBef>
                <a:spcPts val="0"/>
              </a:spcBef>
              <a:spcAft>
                <a:spcPts val="0"/>
              </a:spcAft>
              <a:buSzPts val="1800"/>
              <a:buChar char="-"/>
            </a:pPr>
            <a:r>
              <a:rPr lang="en"/>
              <a:t>Each player who has the app within a certain range will be notified based on the users settings. </a:t>
            </a:r>
            <a:endParaRPr/>
          </a:p>
          <a:p>
            <a:pPr indent="-342900" lvl="0" marL="457200" rtl="0" algn="l">
              <a:spcBef>
                <a:spcPts val="0"/>
              </a:spcBef>
              <a:spcAft>
                <a:spcPts val="0"/>
              </a:spcAft>
              <a:buSzPts val="1800"/>
              <a:buChar char="-"/>
            </a:pPr>
            <a:r>
              <a:rPr lang="en"/>
              <a:t>Users will be rated to ensure quality assurance. </a:t>
            </a:r>
            <a:endParaRPr/>
          </a:p>
          <a:p>
            <a:pPr indent="-342900" lvl="0" marL="457200" rtl="0" algn="l">
              <a:spcBef>
                <a:spcPts val="0"/>
              </a:spcBef>
              <a:spcAft>
                <a:spcPts val="0"/>
              </a:spcAft>
              <a:buSzPts val="1800"/>
              <a:buChar char="-"/>
            </a:pPr>
            <a:r>
              <a:rPr lang="en"/>
              <a:t>Each profile will allow the user to select details about them self, for example, their favorite sports they play, their skill level for that sport, and the equipment they own for that sport.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4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Code Development Velocity</a:t>
            </a:r>
            <a:endParaRPr/>
          </a:p>
        </p:txBody>
      </p:sp>
      <p:sp>
        <p:nvSpPr>
          <p:cNvPr id="239" name="Google Shape;239;p42"/>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Our Team Sprint Capacity is 3 (lab hours) x 3 (weeks) x 6 (group members) for a total of</a:t>
            </a:r>
            <a:r>
              <a:rPr b="1" lang="en"/>
              <a:t> 54 hours.</a:t>
            </a:r>
            <a:br>
              <a:rPr b="1" lang="en"/>
            </a:br>
            <a:endParaRPr b="1" sz="500"/>
          </a:p>
          <a:p>
            <a:pPr indent="-342900" lvl="0" marL="457200" rtl="0" algn="l">
              <a:spcBef>
                <a:spcPts val="0"/>
              </a:spcBef>
              <a:spcAft>
                <a:spcPts val="0"/>
              </a:spcAft>
              <a:buSzPts val="1800"/>
              <a:buChar char="●"/>
            </a:pPr>
            <a:r>
              <a:rPr lang="en"/>
              <a:t>The only code development that has been done is for the Database. Entering in the SQL queries is the only code that has been created. The total amount of time spent on developing the database is </a:t>
            </a:r>
            <a:r>
              <a:rPr b="1" lang="en"/>
              <a:t>2 hours.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43"/>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Sprint Board</a:t>
            </a:r>
            <a:endParaRPr/>
          </a:p>
        </p:txBody>
      </p:sp>
      <p:pic>
        <p:nvPicPr>
          <p:cNvPr id="245" name="Google Shape;245;p43"/>
          <p:cNvPicPr preferRelativeResize="0"/>
          <p:nvPr/>
        </p:nvPicPr>
        <p:blipFill>
          <a:blip r:embed="rId3">
            <a:alphaModFix/>
          </a:blip>
          <a:stretch>
            <a:fillRect/>
          </a:stretch>
        </p:blipFill>
        <p:spPr>
          <a:xfrm>
            <a:off x="311700" y="1086125"/>
            <a:ext cx="8520600" cy="38438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4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Sprint Board</a:t>
            </a:r>
            <a:endParaRPr/>
          </a:p>
        </p:txBody>
      </p:sp>
      <p:sp>
        <p:nvSpPr>
          <p:cNvPr id="251" name="Google Shape;251;p4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2" name="Google Shape;252;p44"/>
          <p:cNvPicPr preferRelativeResize="0"/>
          <p:nvPr/>
        </p:nvPicPr>
        <p:blipFill>
          <a:blip r:embed="rId3">
            <a:alphaModFix/>
          </a:blip>
          <a:stretch>
            <a:fillRect/>
          </a:stretch>
        </p:blipFill>
        <p:spPr>
          <a:xfrm>
            <a:off x="311700" y="1182975"/>
            <a:ext cx="8520600" cy="34385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pic>
        <p:nvPicPr>
          <p:cNvPr id="257" name="Google Shape;257;p45" title="Burndown Chart for Sprint #0"/>
          <p:cNvPicPr preferRelativeResize="0"/>
          <p:nvPr/>
        </p:nvPicPr>
        <p:blipFill>
          <a:blip r:embed="rId3">
            <a:alphaModFix/>
          </a:blip>
          <a:stretch>
            <a:fillRect/>
          </a:stretch>
        </p:blipFill>
        <p:spPr>
          <a:xfrm>
            <a:off x="657475" y="151275"/>
            <a:ext cx="7829025" cy="484095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4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Sprint Retrospective</a:t>
            </a:r>
            <a:endParaRPr/>
          </a:p>
        </p:txBody>
      </p:sp>
      <p:sp>
        <p:nvSpPr>
          <p:cNvPr id="263" name="Google Shape;263;p46"/>
          <p:cNvSpPr txBox="1"/>
          <p:nvPr>
            <p:ph idx="1" type="body"/>
          </p:nvPr>
        </p:nvSpPr>
        <p:spPr>
          <a:xfrm>
            <a:off x="311700" y="995050"/>
            <a:ext cx="8520600" cy="35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t>Our sprint goals consist of :</a:t>
            </a:r>
            <a:endParaRPr sz="1200"/>
          </a:p>
          <a:p>
            <a:pPr indent="-304800" lvl="0" marL="457200" rtl="0" algn="l">
              <a:spcBef>
                <a:spcPts val="0"/>
              </a:spcBef>
              <a:spcAft>
                <a:spcPts val="0"/>
              </a:spcAft>
              <a:buSzPts val="1200"/>
              <a:buChar char="●"/>
            </a:pPr>
            <a:r>
              <a:rPr lang="en" sz="1200"/>
              <a:t>Creating a Business Requirement Document</a:t>
            </a:r>
            <a:endParaRPr sz="1200"/>
          </a:p>
          <a:p>
            <a:pPr indent="-304800" lvl="0" marL="457200" rtl="0" algn="l">
              <a:spcBef>
                <a:spcPts val="0"/>
              </a:spcBef>
              <a:spcAft>
                <a:spcPts val="0"/>
              </a:spcAft>
              <a:buSzPts val="1200"/>
              <a:buChar char="●"/>
            </a:pPr>
            <a:r>
              <a:rPr lang="en" sz="1200"/>
              <a:t>Creating a Management Plan</a:t>
            </a:r>
            <a:endParaRPr sz="1200"/>
          </a:p>
          <a:p>
            <a:pPr indent="-304800" lvl="0" marL="457200" rtl="0" algn="l">
              <a:spcBef>
                <a:spcPts val="0"/>
              </a:spcBef>
              <a:spcAft>
                <a:spcPts val="0"/>
              </a:spcAft>
              <a:buSzPts val="1200"/>
              <a:buChar char="●"/>
            </a:pPr>
            <a:r>
              <a:rPr lang="en" sz="1200"/>
              <a:t>Creating a database</a:t>
            </a:r>
            <a:endParaRPr sz="1200"/>
          </a:p>
          <a:p>
            <a:pPr indent="-304800" lvl="0" marL="457200" rtl="0" algn="l">
              <a:spcBef>
                <a:spcPts val="0"/>
              </a:spcBef>
              <a:spcAft>
                <a:spcPts val="0"/>
              </a:spcAft>
              <a:buSzPts val="1200"/>
              <a:buChar char="●"/>
            </a:pPr>
            <a:r>
              <a:rPr lang="en" sz="1200"/>
              <a:t>Creating a sprint board</a:t>
            </a:r>
            <a:endParaRPr sz="1200"/>
          </a:p>
          <a:p>
            <a:pPr indent="0" lvl="0" marL="0" rtl="0" algn="l">
              <a:spcBef>
                <a:spcPts val="0"/>
              </a:spcBef>
              <a:spcAft>
                <a:spcPts val="0"/>
              </a:spcAft>
              <a:buClr>
                <a:schemeClr val="dk1"/>
              </a:buClr>
              <a:buSzPts val="1100"/>
              <a:buFont typeface="Arial"/>
              <a:buNone/>
            </a:pPr>
            <a:r>
              <a:t/>
            </a:r>
            <a:endParaRPr sz="500"/>
          </a:p>
          <a:p>
            <a:pPr indent="0" lvl="0" marL="0" rtl="0" algn="l">
              <a:spcBef>
                <a:spcPts val="0"/>
              </a:spcBef>
              <a:spcAft>
                <a:spcPts val="0"/>
              </a:spcAft>
              <a:buClr>
                <a:schemeClr val="dk1"/>
              </a:buClr>
              <a:buSzPts val="1100"/>
              <a:buFont typeface="Arial"/>
              <a:buNone/>
            </a:pPr>
            <a:r>
              <a:rPr lang="en" sz="1200"/>
              <a:t>Our sprint goals have been met. Even though there were a bit a of hiccups along the way, we have completed the sprint goals on time.</a:t>
            </a:r>
            <a:endParaRPr sz="1200"/>
          </a:p>
          <a:p>
            <a:pPr indent="0" lvl="0" marL="0" rtl="0" algn="l">
              <a:spcBef>
                <a:spcPts val="0"/>
              </a:spcBef>
              <a:spcAft>
                <a:spcPts val="0"/>
              </a:spcAft>
              <a:buClr>
                <a:schemeClr val="dk1"/>
              </a:buClr>
              <a:buSzPts val="1100"/>
              <a:buFont typeface="Arial"/>
              <a:buNone/>
            </a:pPr>
            <a:r>
              <a:t/>
            </a:r>
            <a:endParaRPr sz="500"/>
          </a:p>
          <a:p>
            <a:pPr indent="0" lvl="0" marL="0" rtl="0" algn="l">
              <a:spcBef>
                <a:spcPts val="0"/>
              </a:spcBef>
              <a:spcAft>
                <a:spcPts val="0"/>
              </a:spcAft>
              <a:buClr>
                <a:schemeClr val="dk1"/>
              </a:buClr>
              <a:buSzPts val="1100"/>
              <a:buFont typeface="Arial"/>
              <a:buNone/>
            </a:pPr>
            <a:r>
              <a:rPr lang="en" sz="1200"/>
              <a:t>Our team’s total velocity is 54 hours since:</a:t>
            </a:r>
            <a:endParaRPr sz="1200"/>
          </a:p>
          <a:p>
            <a:pPr indent="0" lvl="0" marL="0" rtl="0" algn="l">
              <a:spcBef>
                <a:spcPts val="0"/>
              </a:spcBef>
              <a:spcAft>
                <a:spcPts val="0"/>
              </a:spcAft>
              <a:buClr>
                <a:schemeClr val="dk1"/>
              </a:buClr>
              <a:buSzPts val="1100"/>
              <a:buFont typeface="Arial"/>
              <a:buNone/>
            </a:pPr>
            <a:r>
              <a:rPr lang="en" sz="1200"/>
              <a:t>3 hours per week * 3 weeks * 6 members</a:t>
            </a:r>
            <a:endParaRPr sz="1200"/>
          </a:p>
          <a:p>
            <a:pPr indent="0" lvl="0" marL="0" rtl="0" algn="l">
              <a:spcBef>
                <a:spcPts val="0"/>
              </a:spcBef>
              <a:spcAft>
                <a:spcPts val="0"/>
              </a:spcAft>
              <a:buClr>
                <a:schemeClr val="dk1"/>
              </a:buClr>
              <a:buSzPts val="1100"/>
              <a:buFont typeface="Arial"/>
              <a:buNone/>
            </a:pPr>
            <a:r>
              <a:t/>
            </a:r>
            <a:endParaRPr sz="500"/>
          </a:p>
          <a:p>
            <a:pPr indent="0" lvl="0" marL="0" rtl="0" algn="l">
              <a:lnSpc>
                <a:spcPct val="100000"/>
              </a:lnSpc>
              <a:spcBef>
                <a:spcPts val="0"/>
              </a:spcBef>
              <a:spcAft>
                <a:spcPts val="0"/>
              </a:spcAft>
              <a:buNone/>
            </a:pPr>
            <a:r>
              <a:rPr lang="en" sz="1200"/>
              <a:t>Current hours worked: </a:t>
            </a:r>
            <a:r>
              <a:rPr b="1" lang="en" sz="1200"/>
              <a:t>~ 40 hours</a:t>
            </a:r>
            <a:endParaRPr b="1" sz="1200"/>
          </a:p>
          <a:p>
            <a:pPr indent="0" lvl="0" marL="0" rtl="0" algn="l">
              <a:lnSpc>
                <a:spcPct val="100000"/>
              </a:lnSpc>
              <a:spcBef>
                <a:spcPts val="1200"/>
              </a:spcBef>
              <a:spcAft>
                <a:spcPts val="0"/>
              </a:spcAft>
              <a:buClr>
                <a:schemeClr val="dk1"/>
              </a:buClr>
              <a:buSzPts val="1100"/>
              <a:buFont typeface="Arial"/>
              <a:buNone/>
            </a:pPr>
            <a:r>
              <a:rPr lang="en" sz="1200"/>
              <a:t>Our burndown chart for sprint #0 is looking good. With all the tasks that have been completed, we can clearly see the graph slowly heading down, signifying that we are almost done with a task.</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Clr>
                <a:schemeClr val="dk1"/>
              </a:buClr>
              <a:buSzPts val="1100"/>
              <a:buFont typeface="Arial"/>
              <a:buNone/>
            </a:pPr>
            <a:r>
              <a:rPr lang="en" sz="1200"/>
              <a:t>Team velocity for next sprint:</a:t>
            </a:r>
            <a:endParaRPr sz="1200"/>
          </a:p>
          <a:p>
            <a:pPr indent="0" lvl="0" marL="0" rtl="0" algn="l">
              <a:spcBef>
                <a:spcPts val="0"/>
              </a:spcBef>
              <a:spcAft>
                <a:spcPts val="0"/>
              </a:spcAft>
              <a:buClr>
                <a:schemeClr val="dk1"/>
              </a:buClr>
              <a:buSzPts val="1100"/>
              <a:buFont typeface="Arial"/>
              <a:buNone/>
            </a:pPr>
            <a:r>
              <a:rPr lang="en" sz="1200"/>
              <a:t>Pay attention to assignment date and due date so burndown chart looks smoother.</a:t>
            </a:r>
            <a:endParaRPr sz="1200"/>
          </a:p>
          <a:p>
            <a:pPr indent="0" lvl="0" marL="0" rtl="0" algn="l">
              <a:spcBef>
                <a:spcPts val="0"/>
              </a:spcBef>
              <a:spcAft>
                <a:spcPts val="0"/>
              </a:spcAft>
              <a:buClr>
                <a:schemeClr val="dk1"/>
              </a:buClr>
              <a:buSzPts val="1100"/>
              <a:buFont typeface="Arial"/>
              <a:buNone/>
            </a:pPr>
            <a:r>
              <a:rPr lang="en" sz="1200"/>
              <a:t>Increase the hours per week </a:t>
            </a:r>
            <a:endParaRPr sz="1200"/>
          </a:p>
          <a:p>
            <a:pPr indent="0" lvl="0" marL="0" rtl="0" algn="l">
              <a:spcBef>
                <a:spcPts val="0"/>
              </a:spcBef>
              <a:spcAft>
                <a:spcPts val="0"/>
              </a:spcAft>
              <a:buClr>
                <a:schemeClr val="dk1"/>
              </a:buClr>
              <a:buSzPts val="1100"/>
              <a:buFont typeface="Arial"/>
              <a:buNone/>
            </a:pPr>
            <a:r>
              <a:t/>
            </a:r>
            <a:endParaRPr sz="12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4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Sprint Review Records</a:t>
            </a:r>
            <a:endParaRPr/>
          </a:p>
        </p:txBody>
      </p:sp>
      <p:sp>
        <p:nvSpPr>
          <p:cNvPr id="269" name="Google Shape;269;p47"/>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Our group reviewed what we accomplished in the Sprints by going over the individual task accomplished. </a:t>
            </a:r>
            <a:endParaRPr/>
          </a:p>
          <a:p>
            <a:pPr indent="-342900" lvl="0" marL="457200" rtl="0" algn="l">
              <a:spcBef>
                <a:spcPts val="0"/>
              </a:spcBef>
              <a:spcAft>
                <a:spcPts val="0"/>
              </a:spcAft>
              <a:buSzPts val="1800"/>
              <a:buChar char="●"/>
            </a:pPr>
            <a:r>
              <a:rPr lang="en"/>
              <a:t>We talked about the challenges we came across in the Business Requirement Documents such as how we want to approach the business strategy for our mobile application. </a:t>
            </a:r>
            <a:endParaRPr/>
          </a:p>
          <a:p>
            <a:pPr indent="-342900" lvl="0" marL="457200" rtl="0" algn="l">
              <a:spcBef>
                <a:spcPts val="0"/>
              </a:spcBef>
              <a:spcAft>
                <a:spcPts val="0"/>
              </a:spcAft>
              <a:buSzPts val="1800"/>
              <a:buChar char="●"/>
            </a:pPr>
            <a:r>
              <a:rPr lang="en"/>
              <a:t>We met the criteria for the document by fulfilling all of it’s requirements such as analysis, research, and strategies for our application.</a:t>
            </a:r>
            <a:endParaRPr/>
          </a:p>
          <a:p>
            <a:pPr indent="-342900" lvl="0" marL="457200" rtl="0" algn="l">
              <a:spcBef>
                <a:spcPts val="0"/>
              </a:spcBef>
              <a:spcAft>
                <a:spcPts val="0"/>
              </a:spcAft>
              <a:buSzPts val="1800"/>
              <a:buChar char="●"/>
            </a:pPr>
            <a:r>
              <a:rPr lang="en"/>
              <a:t>Similar to how we did the Management Plan, after completing a section requirement for the document, we discussed how we can incorporate the information to other parts of the document.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4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Team Metrics</a:t>
            </a:r>
            <a:endParaRPr/>
          </a:p>
        </p:txBody>
      </p:sp>
      <p:sp>
        <p:nvSpPr>
          <p:cNvPr id="275" name="Google Shape;275;p48"/>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“Smooth Time Smooth Flow”</a:t>
            </a:r>
            <a:endParaRPr/>
          </a:p>
          <a:p>
            <a:pPr indent="-342900" lvl="0" marL="457200" rtl="0" algn="l">
              <a:spcBef>
                <a:spcPts val="1600"/>
              </a:spcBef>
              <a:spcAft>
                <a:spcPts val="0"/>
              </a:spcAft>
              <a:buSzPts val="1800"/>
              <a:buChar char="-"/>
            </a:pPr>
            <a:r>
              <a:rPr lang="en"/>
              <a:t>Assign tasks to personal desire</a:t>
            </a:r>
            <a:endParaRPr/>
          </a:p>
          <a:p>
            <a:pPr indent="-342900" lvl="0" marL="457200" rtl="0" algn="l">
              <a:spcBef>
                <a:spcPts val="0"/>
              </a:spcBef>
              <a:spcAft>
                <a:spcPts val="0"/>
              </a:spcAft>
              <a:buSzPts val="1800"/>
              <a:buChar char="-"/>
            </a:pPr>
            <a:r>
              <a:rPr lang="en"/>
              <a:t>Assign remainder tasks with teammates that have less tasks</a:t>
            </a:r>
            <a:endParaRPr/>
          </a:p>
          <a:p>
            <a:pPr indent="-342900" lvl="0" marL="457200" rtl="0" algn="l">
              <a:spcBef>
                <a:spcPts val="0"/>
              </a:spcBef>
              <a:spcAft>
                <a:spcPts val="0"/>
              </a:spcAft>
              <a:buSzPts val="1800"/>
              <a:buChar char="-"/>
            </a:pPr>
            <a:r>
              <a:rPr lang="en"/>
              <a:t>Start early with minimal effort</a:t>
            </a:r>
            <a:endParaRPr/>
          </a:p>
          <a:p>
            <a:pPr indent="-342900" lvl="0" marL="457200" rtl="0" algn="l">
              <a:spcBef>
                <a:spcPts val="0"/>
              </a:spcBef>
              <a:spcAft>
                <a:spcPts val="0"/>
              </a:spcAft>
              <a:buSzPts val="1800"/>
              <a:buChar char="-"/>
            </a:pPr>
            <a:r>
              <a:rPr lang="en"/>
              <a:t>Go hard throughout the first week</a:t>
            </a:r>
            <a:endParaRPr/>
          </a:p>
          <a:p>
            <a:pPr indent="-317500" lvl="1" marL="914400" rtl="0" algn="l">
              <a:spcBef>
                <a:spcPts val="0"/>
              </a:spcBef>
              <a:spcAft>
                <a:spcPts val="0"/>
              </a:spcAft>
              <a:buSzPts val="1400"/>
              <a:buChar char="-"/>
            </a:pPr>
            <a:r>
              <a:rPr lang="en"/>
              <a:t>So that the remaining week is easier</a:t>
            </a:r>
            <a:endParaRPr/>
          </a:p>
          <a:p>
            <a:pPr indent="0" lvl="0" marL="0" rtl="0" algn="l">
              <a:spcBef>
                <a:spcPts val="1600"/>
              </a:spcBef>
              <a:spcAft>
                <a:spcPts val="1600"/>
              </a:spcAft>
              <a:buNone/>
            </a:pPr>
            <a:r>
              <a:rPr lang="en"/>
              <a:t>Results in smoother work pace with less stress.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4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Lessons Learned from Agile</a:t>
            </a:r>
            <a:endParaRPr/>
          </a:p>
        </p:txBody>
      </p:sp>
      <p:sp>
        <p:nvSpPr>
          <p:cNvPr id="281" name="Google Shape;281;p49"/>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From sprint #0, we were able to learn the time required to complete a Business Requirement Document, which was approximately a few weeks as we had to complete parts such as coming up with our primary research, strategy for our business plan, SWOT analysis, secondary research, determining the size of the market, and commercialization and monetization strategies. </a:t>
            </a:r>
            <a:endParaRPr sz="1600"/>
          </a:p>
          <a:p>
            <a:pPr indent="-330200" lvl="0" marL="457200" rtl="0" algn="l">
              <a:spcBef>
                <a:spcPts val="0"/>
              </a:spcBef>
              <a:spcAft>
                <a:spcPts val="0"/>
              </a:spcAft>
              <a:buSzPts val="1600"/>
              <a:buChar char="●"/>
            </a:pPr>
            <a:r>
              <a:rPr lang="en" sz="1600"/>
              <a:t>We had sufficient time to get early versions of this document and fix any dilemmas that we had, such as fixing/adjusting what primary research questions to ask and changing our business strategy. </a:t>
            </a:r>
            <a:endParaRPr sz="1600"/>
          </a:p>
          <a:p>
            <a:pPr indent="-330200" lvl="0" marL="457200" rtl="0" algn="l">
              <a:spcBef>
                <a:spcPts val="0"/>
              </a:spcBef>
              <a:spcAft>
                <a:spcPts val="0"/>
              </a:spcAft>
              <a:buSzPts val="1600"/>
              <a:buChar char="●"/>
            </a:pPr>
            <a:r>
              <a:rPr lang="en" sz="1600"/>
              <a:t>For our Management Plan we learned about how to organize work among a team to accomplish a project using tools such as a Sprint Board and track progress you have made through a Gantt Chart.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5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Plans for the Next Sprint</a:t>
            </a:r>
            <a:endParaRPr/>
          </a:p>
        </p:txBody>
      </p:sp>
      <p:sp>
        <p:nvSpPr>
          <p:cNvPr id="287" name="Google Shape;287;p50"/>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Organized the data required for database system development.</a:t>
            </a:r>
            <a:endParaRPr/>
          </a:p>
          <a:p>
            <a:pPr indent="-342900" lvl="0" marL="457200" rtl="0" algn="l">
              <a:spcBef>
                <a:spcPts val="0"/>
              </a:spcBef>
              <a:spcAft>
                <a:spcPts val="0"/>
              </a:spcAft>
              <a:buSzPts val="1800"/>
              <a:buChar char="-"/>
            </a:pPr>
            <a:r>
              <a:rPr lang="en"/>
              <a:t>Identified </a:t>
            </a:r>
            <a:r>
              <a:rPr lang="en"/>
              <a:t>columns for table information.</a:t>
            </a:r>
            <a:endParaRPr/>
          </a:p>
          <a:p>
            <a:pPr indent="-342900" lvl="0" marL="457200" rtl="0" algn="l">
              <a:spcBef>
                <a:spcPts val="0"/>
              </a:spcBef>
              <a:spcAft>
                <a:spcPts val="0"/>
              </a:spcAft>
              <a:buSzPts val="1800"/>
              <a:buChar char="-"/>
            </a:pPr>
            <a:r>
              <a:rPr lang="en"/>
              <a:t>Created tables required for data storage.</a:t>
            </a:r>
            <a:endParaRPr/>
          </a:p>
          <a:p>
            <a:pPr indent="-342900" lvl="0" marL="457200" rtl="0" algn="l">
              <a:spcBef>
                <a:spcPts val="0"/>
              </a:spcBef>
              <a:spcAft>
                <a:spcPts val="0"/>
              </a:spcAft>
              <a:buSzPts val="1800"/>
              <a:buChar char="-"/>
            </a:pPr>
            <a:r>
              <a:rPr lang="en"/>
              <a:t>Initialized application framework and system architecture</a:t>
            </a:r>
            <a:endParaRPr/>
          </a:p>
          <a:p>
            <a:pPr indent="-342900" lvl="0" marL="457200" rtl="0" algn="l">
              <a:spcBef>
                <a:spcPts val="0"/>
              </a:spcBef>
              <a:spcAft>
                <a:spcPts val="0"/>
              </a:spcAft>
              <a:buSzPts val="1800"/>
              <a:buChar char="-"/>
            </a:pPr>
            <a:r>
              <a:rPr lang="en"/>
              <a:t>Tested the initial stages of code developed.</a:t>
            </a:r>
            <a:endParaRPr/>
          </a:p>
          <a:p>
            <a:pPr indent="-342900" lvl="0" marL="457200" rtl="0" algn="l">
              <a:spcBef>
                <a:spcPts val="0"/>
              </a:spcBef>
              <a:spcAft>
                <a:spcPts val="0"/>
              </a:spcAft>
              <a:buSzPts val="1800"/>
              <a:buChar char="-"/>
            </a:pPr>
            <a:r>
              <a:rPr lang="en"/>
              <a:t>Started implementation of front-end functionality.</a:t>
            </a:r>
            <a:endParaRPr/>
          </a:p>
          <a:p>
            <a:pPr indent="0" lvl="0" marL="0" rtl="0" algn="l">
              <a:lnSpc>
                <a:spcPct val="115000"/>
              </a:lnSpc>
              <a:spcBef>
                <a:spcPts val="1600"/>
              </a:spcBef>
              <a:spcAft>
                <a:spcPts val="1600"/>
              </a:spcAft>
              <a:buNone/>
            </a:pPr>
            <a:r>
              <a:rPr lang="en"/>
              <a:t>Database system, Working code for application, Basic front-end functionality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Strategy</a:t>
            </a:r>
            <a:endParaRPr/>
          </a:p>
        </p:txBody>
      </p:sp>
      <p:sp>
        <p:nvSpPr>
          <p:cNvPr id="80" name="Google Shape;80;p16"/>
          <p:cNvSpPr txBox="1"/>
          <p:nvPr>
            <p:ph idx="1" type="body"/>
          </p:nvPr>
        </p:nvSpPr>
        <p:spPr>
          <a:xfrm>
            <a:off x="274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(User Needs):</a:t>
            </a:r>
            <a:endParaRPr/>
          </a:p>
          <a:p>
            <a:pPr indent="-342900" lvl="0" marL="457200" rtl="0" algn="l">
              <a:spcBef>
                <a:spcPts val="1600"/>
              </a:spcBef>
              <a:spcAft>
                <a:spcPts val="0"/>
              </a:spcAft>
              <a:buSzPts val="1800"/>
              <a:buChar char="-"/>
            </a:pPr>
            <a:r>
              <a:rPr lang="en"/>
              <a:t>Have more pick up games</a:t>
            </a:r>
            <a:endParaRPr/>
          </a:p>
          <a:p>
            <a:pPr indent="-342900" lvl="0" marL="457200" rtl="0" algn="l">
              <a:spcBef>
                <a:spcPts val="0"/>
              </a:spcBef>
              <a:spcAft>
                <a:spcPts val="0"/>
              </a:spcAft>
              <a:buSzPts val="1800"/>
              <a:buChar char="-"/>
            </a:pPr>
            <a:r>
              <a:rPr lang="en"/>
              <a:t>Have </a:t>
            </a:r>
            <a:r>
              <a:rPr lang="en"/>
              <a:t>pick-up</a:t>
            </a:r>
            <a:r>
              <a:rPr lang="en"/>
              <a:t> games near them</a:t>
            </a:r>
            <a:endParaRPr/>
          </a:p>
          <a:p>
            <a:pPr indent="-342900" lvl="0" marL="457200" rtl="0" algn="l">
              <a:spcBef>
                <a:spcPts val="0"/>
              </a:spcBef>
              <a:spcAft>
                <a:spcPts val="0"/>
              </a:spcAft>
              <a:buSzPts val="1800"/>
              <a:buChar char="-"/>
            </a:pPr>
            <a:r>
              <a:rPr lang="en"/>
              <a:t>Have easier accessibility to pick up games</a:t>
            </a:r>
            <a:endParaRPr/>
          </a:p>
          <a:p>
            <a:pPr indent="-342900" lvl="0" marL="457200" rtl="0" algn="l">
              <a:spcBef>
                <a:spcPts val="0"/>
              </a:spcBef>
              <a:spcAft>
                <a:spcPts val="0"/>
              </a:spcAft>
              <a:buSzPts val="1800"/>
              <a:buChar char="-"/>
            </a:pPr>
            <a:r>
              <a:rPr lang="en"/>
              <a:t>Have a broader variety of games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Technological Innovations</a:t>
            </a:r>
            <a:endParaRPr/>
          </a:p>
        </p:txBody>
      </p:sp>
      <p:sp>
        <p:nvSpPr>
          <p:cNvPr id="86" name="Google Shape;86;p17"/>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atabase-Driven Machine Learning:</a:t>
            </a:r>
            <a:br>
              <a:rPr lang="en"/>
            </a:br>
            <a:endParaRPr/>
          </a:p>
          <a:p>
            <a:pPr indent="-342900" lvl="0" marL="457200" rtl="0" algn="l">
              <a:spcBef>
                <a:spcPts val="0"/>
              </a:spcBef>
              <a:spcAft>
                <a:spcPts val="0"/>
              </a:spcAft>
              <a:buSzPts val="1800"/>
              <a:buChar char="-"/>
            </a:pPr>
            <a:r>
              <a:rPr lang="en"/>
              <a:t>Categorizes personalities, likes, and dislikes of users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Geographical Image System</a:t>
            </a:r>
            <a:endParaRPr/>
          </a:p>
          <a:p>
            <a:pPr indent="0" lvl="0" marL="0" rtl="0" algn="l">
              <a:spcBef>
                <a:spcPts val="0"/>
              </a:spcBef>
              <a:spcAft>
                <a:spcPts val="0"/>
              </a:spcAft>
              <a:buNone/>
            </a:pPr>
            <a:r>
              <a:t/>
            </a:r>
            <a:endParaRPr/>
          </a:p>
          <a:p>
            <a:pPr indent="-342900" lvl="0" marL="457200" rtl="0" algn="l">
              <a:spcBef>
                <a:spcPts val="0"/>
              </a:spcBef>
              <a:spcAft>
                <a:spcPts val="0"/>
              </a:spcAft>
              <a:buSzPts val="1800"/>
              <a:buChar char="-"/>
            </a:pPr>
            <a:r>
              <a:rPr lang="en"/>
              <a:t>Displays geographical image of surrounding areas near users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Total Solution</a:t>
            </a:r>
            <a:endParaRPr/>
          </a:p>
        </p:txBody>
      </p:sp>
      <p:sp>
        <p:nvSpPr>
          <p:cNvPr id="92" name="Google Shape;92;p18"/>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Create a mobile application that allows users to set up and join in sport events they wish to participate in</a:t>
            </a:r>
            <a:endParaRPr/>
          </a:p>
          <a:p>
            <a:pPr indent="-342900" lvl="0" marL="457200" rtl="0" algn="l">
              <a:spcBef>
                <a:spcPts val="0"/>
              </a:spcBef>
              <a:spcAft>
                <a:spcPts val="0"/>
              </a:spcAft>
              <a:buSzPts val="1800"/>
              <a:buChar char="-"/>
            </a:pPr>
            <a:r>
              <a:rPr lang="en"/>
              <a:t>Includes a virtual map of locations that are hosting games</a:t>
            </a:r>
            <a:endParaRPr/>
          </a:p>
          <a:p>
            <a:pPr indent="-342900" lvl="0" marL="457200" rtl="0" algn="l">
              <a:spcBef>
                <a:spcPts val="0"/>
              </a:spcBef>
              <a:spcAft>
                <a:spcPts val="0"/>
              </a:spcAft>
              <a:buSzPts val="1800"/>
              <a:buChar char="-"/>
            </a:pPr>
            <a:r>
              <a:rPr lang="en"/>
              <a:t>Allow users to choose place where a game is occuring</a:t>
            </a:r>
            <a:endParaRPr/>
          </a:p>
          <a:p>
            <a:pPr indent="-342900" lvl="0" marL="457200" rtl="0" algn="l">
              <a:spcBef>
                <a:spcPts val="0"/>
              </a:spcBef>
              <a:spcAft>
                <a:spcPts val="0"/>
              </a:spcAft>
              <a:buSzPts val="1800"/>
              <a:buChar char="-"/>
            </a:pPr>
            <a:r>
              <a:rPr lang="en"/>
              <a:t>Display events around users that coincide with their personality, likes, and dislikes.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Strategy</a:t>
            </a:r>
            <a:endParaRPr/>
          </a:p>
        </p:txBody>
      </p:sp>
      <p:sp>
        <p:nvSpPr>
          <p:cNvPr id="98" name="Google Shape;98;p19"/>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Unfair Advantage:</a:t>
            </a:r>
            <a:endParaRPr/>
          </a:p>
          <a:p>
            <a:pPr indent="-342900" lvl="0" marL="457200" rtl="0" algn="l">
              <a:lnSpc>
                <a:spcPct val="100000"/>
              </a:lnSpc>
              <a:spcBef>
                <a:spcPts val="1600"/>
              </a:spcBef>
              <a:spcAft>
                <a:spcPts val="0"/>
              </a:spcAft>
              <a:buSzPts val="1800"/>
              <a:buChar char="-"/>
            </a:pPr>
            <a:r>
              <a:rPr lang="en"/>
              <a:t>Broader niche of a specific category. (Between a single aspect of a category and an overwhelming category)</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Most </a:t>
            </a:r>
            <a:r>
              <a:rPr lang="en"/>
              <a:t>Significant:</a:t>
            </a:r>
            <a:br>
              <a:rPr lang="en"/>
            </a:br>
            <a:endParaRPr/>
          </a:p>
          <a:p>
            <a:pPr indent="-342900" lvl="0" marL="457200" rtl="0" algn="l">
              <a:lnSpc>
                <a:spcPct val="100000"/>
              </a:lnSpc>
              <a:spcBef>
                <a:spcPts val="0"/>
              </a:spcBef>
              <a:spcAft>
                <a:spcPts val="0"/>
              </a:spcAft>
              <a:buSzPts val="1800"/>
              <a:buChar char="-"/>
            </a:pPr>
            <a:r>
              <a:rPr lang="en"/>
              <a:t>Machine Learning Incorporated Database that is capable of learning users’ personality, likes, and dislikes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Secondary Market Research</a:t>
            </a:r>
            <a:endParaRPr/>
          </a:p>
        </p:txBody>
      </p:sp>
      <p:sp>
        <p:nvSpPr>
          <p:cNvPr id="104" name="Google Shape;104;p20"/>
          <p:cNvSpPr txBox="1"/>
          <p:nvPr>
            <p:ph idx="1" type="body"/>
          </p:nvPr>
        </p:nvSpPr>
        <p:spPr>
          <a:xfrm>
            <a:off x="311700" y="1000975"/>
            <a:ext cx="8520600" cy="3862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Topics Researched:</a:t>
            </a:r>
            <a:endParaRPr/>
          </a:p>
          <a:p>
            <a:pPr indent="-342900" lvl="0" marL="457200" rtl="0" algn="l">
              <a:lnSpc>
                <a:spcPct val="100000"/>
              </a:lnSpc>
              <a:spcBef>
                <a:spcPts val="1600"/>
              </a:spcBef>
              <a:spcAft>
                <a:spcPts val="0"/>
              </a:spcAft>
              <a:buSzPts val="1800"/>
              <a:buChar char="-"/>
            </a:pPr>
            <a:r>
              <a:rPr lang="en"/>
              <a:t>Social networking events</a:t>
            </a:r>
            <a:br>
              <a:rPr lang="en"/>
            </a:br>
            <a:r>
              <a:rPr lang="en" sz="1100" u="sng">
                <a:solidFill>
                  <a:srgbClr val="1155CC"/>
                </a:solidFill>
                <a:latin typeface="Arial"/>
                <a:ea typeface="Arial"/>
                <a:cs typeface="Arial"/>
                <a:sym typeface="Arial"/>
                <a:hlinkClick r:id="rId3"/>
              </a:rPr>
              <a:t>https://showupandplaysports.com/pros-and-cons-of-pick-up-or-drop-in-games</a:t>
            </a:r>
            <a:br>
              <a:rPr lang="en"/>
            </a:br>
            <a:r>
              <a:rPr lang="en" sz="1100" u="sng">
                <a:solidFill>
                  <a:srgbClr val="1155CC"/>
                </a:solidFill>
                <a:latin typeface="Arial"/>
                <a:ea typeface="Arial"/>
                <a:cs typeface="Arial"/>
                <a:sym typeface="Arial"/>
                <a:hlinkClick r:id="rId4"/>
              </a:rPr>
              <a:t>https://blog.hubspot.com/sales/face-to-face-networking-stats</a:t>
            </a:r>
            <a:br>
              <a:rPr lang="en"/>
            </a:br>
            <a:endParaRPr sz="500"/>
          </a:p>
          <a:p>
            <a:pPr indent="-342900" lvl="0" marL="457200" rtl="0" algn="l">
              <a:lnSpc>
                <a:spcPct val="100000"/>
              </a:lnSpc>
              <a:spcBef>
                <a:spcPts val="0"/>
              </a:spcBef>
              <a:spcAft>
                <a:spcPts val="0"/>
              </a:spcAft>
              <a:buSzPts val="1800"/>
              <a:buChar char="-"/>
            </a:pPr>
            <a:r>
              <a:rPr lang="en"/>
              <a:t>Community and other types of events</a:t>
            </a:r>
            <a:br>
              <a:rPr lang="en"/>
            </a:br>
            <a:r>
              <a:rPr lang="en" sz="1100" u="sng">
                <a:solidFill>
                  <a:srgbClr val="1155CC"/>
                </a:solidFill>
                <a:latin typeface="Arial"/>
                <a:ea typeface="Arial"/>
                <a:cs typeface="Arial"/>
                <a:sym typeface="Arial"/>
                <a:hlinkClick r:id="rId5"/>
              </a:rPr>
              <a:t>https://make.wordpress.org/community/2019/04/18/2018-meetup-survey/</a:t>
            </a:r>
            <a:br>
              <a:rPr lang="en"/>
            </a:br>
            <a:r>
              <a:rPr lang="en" sz="1100" u="sng">
                <a:solidFill>
                  <a:srgbClr val="1155CC"/>
                </a:solidFill>
                <a:latin typeface="Arial"/>
                <a:ea typeface="Arial"/>
                <a:cs typeface="Arial"/>
                <a:sym typeface="Arial"/>
                <a:hlinkClick r:id="rId6"/>
              </a:rPr>
              <a:t>https://blog.bizzabo.com/event-marketing-statistics#attendee</a:t>
            </a:r>
            <a:br>
              <a:rPr lang="en"/>
            </a:br>
            <a:endParaRPr sz="500"/>
          </a:p>
          <a:p>
            <a:pPr indent="-342900" lvl="0" marL="457200" rtl="0" algn="l">
              <a:lnSpc>
                <a:spcPct val="100000"/>
              </a:lnSpc>
              <a:spcBef>
                <a:spcPts val="0"/>
              </a:spcBef>
              <a:spcAft>
                <a:spcPts val="0"/>
              </a:spcAft>
              <a:buSzPts val="1800"/>
              <a:buChar char="-"/>
            </a:pPr>
            <a:r>
              <a:rPr lang="en"/>
              <a:t>Pick up games</a:t>
            </a:r>
            <a:br>
              <a:rPr lang="en"/>
            </a:br>
            <a:r>
              <a:rPr lang="en" sz="1100" u="sng">
                <a:solidFill>
                  <a:srgbClr val="1155CC"/>
                </a:solidFill>
                <a:latin typeface="Arial"/>
                <a:ea typeface="Arial"/>
                <a:cs typeface="Arial"/>
                <a:sym typeface="Arial"/>
                <a:hlinkClick r:id="rId7"/>
              </a:rPr>
              <a:t>https://www.sfia.org/press/433_Over-26-Million-Americans-Play-Basketball</a:t>
            </a:r>
            <a:br>
              <a:rPr lang="en"/>
            </a:br>
            <a:r>
              <a:rPr lang="en" sz="1100" u="sng">
                <a:solidFill>
                  <a:srgbClr val="1155CC"/>
                </a:solidFill>
                <a:latin typeface="Arial"/>
                <a:ea typeface="Arial"/>
                <a:cs typeface="Arial"/>
                <a:sym typeface="Arial"/>
                <a:hlinkClick r:id="rId8"/>
              </a:rPr>
              <a:t>https://www.hsph.harvard.edu/news/press-releases/poll-many-adults-played-sports-when-young-but-few-still-play/</a:t>
            </a:r>
            <a:br>
              <a:rPr lang="en"/>
            </a:br>
            <a:endParaRPr sz="500"/>
          </a:p>
          <a:p>
            <a:pPr indent="-342900" lvl="0" marL="457200" rtl="0" algn="l">
              <a:lnSpc>
                <a:spcPct val="100000"/>
              </a:lnSpc>
              <a:spcBef>
                <a:spcPts val="0"/>
              </a:spcBef>
              <a:spcAft>
                <a:spcPts val="0"/>
              </a:spcAft>
              <a:buSzPts val="1800"/>
              <a:buChar char="-"/>
            </a:pPr>
            <a:r>
              <a:rPr lang="en"/>
              <a:t>Community field usage</a:t>
            </a:r>
            <a:br>
              <a:rPr lang="en"/>
            </a:br>
            <a:r>
              <a:rPr lang="en" sz="1100" u="sng">
                <a:solidFill>
                  <a:srgbClr val="1155CC"/>
                </a:solidFill>
                <a:latin typeface="Arial"/>
                <a:ea typeface="Arial"/>
                <a:cs typeface="Arial"/>
                <a:sym typeface="Arial"/>
                <a:hlinkClick r:id="rId9"/>
              </a:rPr>
              <a:t>https://www.nrpa.org/blog/29-number-of-times-americans-visit-their-local-parks-annually/</a:t>
            </a:r>
            <a:br>
              <a:rPr lang="en"/>
            </a:br>
            <a:endParaRPr sz="500"/>
          </a:p>
          <a:p>
            <a:pPr indent="-342900" lvl="0" marL="457200" rtl="0" algn="l">
              <a:lnSpc>
                <a:spcPct val="100000"/>
              </a:lnSpc>
              <a:spcBef>
                <a:spcPts val="0"/>
              </a:spcBef>
              <a:spcAft>
                <a:spcPts val="0"/>
              </a:spcAft>
              <a:buSzPts val="1800"/>
              <a:buChar char="-"/>
            </a:pPr>
            <a:r>
              <a:rPr lang="en"/>
              <a:t>Benefits of parks and recreation facilities </a:t>
            </a:r>
            <a:br>
              <a:rPr lang="en"/>
            </a:br>
            <a:r>
              <a:rPr lang="en" sz="1100" u="sng">
                <a:solidFill>
                  <a:srgbClr val="1155CC"/>
                </a:solidFill>
                <a:latin typeface="Arial"/>
                <a:ea typeface="Arial"/>
                <a:cs typeface="Arial"/>
                <a:sym typeface="Arial"/>
                <a:hlinkClick r:id="rId10"/>
              </a:rPr>
              <a:t>https://www.nrpa.org/uploadedFiles/nrpa.org/Advocacy/Resources/Parks-Recreation-Essential-Public-Services-January-2010.pdf</a:t>
            </a:r>
            <a:endParaRPr/>
          </a:p>
          <a:p>
            <a:pPr indent="0" lvl="0" marL="0" rtl="0" algn="l">
              <a:lnSpc>
                <a:spcPct val="100000"/>
              </a:lnSpc>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Secondary Market Research</a:t>
            </a:r>
            <a:endParaRPr/>
          </a:p>
        </p:txBody>
      </p:sp>
      <p:sp>
        <p:nvSpPr>
          <p:cNvPr id="110" name="Google Shape;110;p21"/>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Things we researched for each topics:</a:t>
            </a:r>
            <a:endParaRPr/>
          </a:p>
          <a:p>
            <a:pPr indent="-342900" lvl="0" marL="457200" rtl="0" algn="l">
              <a:lnSpc>
                <a:spcPct val="100000"/>
              </a:lnSpc>
              <a:spcBef>
                <a:spcPts val="1600"/>
              </a:spcBef>
              <a:spcAft>
                <a:spcPts val="0"/>
              </a:spcAft>
              <a:buSzPts val="1800"/>
              <a:buChar char="-"/>
            </a:pPr>
            <a:r>
              <a:rPr lang="en"/>
              <a:t>Demographics</a:t>
            </a:r>
            <a:endParaRPr/>
          </a:p>
          <a:p>
            <a:pPr indent="-342900" lvl="0" marL="457200" rtl="0" algn="l">
              <a:lnSpc>
                <a:spcPct val="100000"/>
              </a:lnSpc>
              <a:spcBef>
                <a:spcPts val="0"/>
              </a:spcBef>
              <a:spcAft>
                <a:spcPts val="0"/>
              </a:spcAft>
              <a:buSzPts val="1800"/>
              <a:buChar char="-"/>
            </a:pPr>
            <a:r>
              <a:rPr lang="en"/>
              <a:t>Frequency in attendance</a:t>
            </a:r>
            <a:endParaRPr/>
          </a:p>
          <a:p>
            <a:pPr indent="-342900" lvl="0" marL="457200" rtl="0" algn="l">
              <a:lnSpc>
                <a:spcPct val="100000"/>
              </a:lnSpc>
              <a:spcBef>
                <a:spcPts val="0"/>
              </a:spcBef>
              <a:spcAft>
                <a:spcPts val="0"/>
              </a:spcAft>
              <a:buSzPts val="1800"/>
              <a:buChar char="-"/>
            </a:pPr>
            <a:r>
              <a:rPr lang="en"/>
              <a:t>Reasons for attendance</a:t>
            </a:r>
            <a:endParaRPr/>
          </a:p>
          <a:p>
            <a:pPr indent="-342900" lvl="0" marL="457200" rtl="0" algn="l">
              <a:lnSpc>
                <a:spcPct val="100000"/>
              </a:lnSpc>
              <a:spcBef>
                <a:spcPts val="0"/>
              </a:spcBef>
              <a:spcAft>
                <a:spcPts val="0"/>
              </a:spcAft>
              <a:buSzPts val="1800"/>
              <a:buChar char="-"/>
            </a:pPr>
            <a:r>
              <a:rPr lang="en"/>
              <a:t>Location</a:t>
            </a:r>
            <a:endParaRPr/>
          </a:p>
          <a:p>
            <a:pPr indent="-342900" lvl="0" marL="457200" rtl="0" algn="l">
              <a:lnSpc>
                <a:spcPct val="100000"/>
              </a:lnSpc>
              <a:spcBef>
                <a:spcPts val="0"/>
              </a:spcBef>
              <a:spcAft>
                <a:spcPts val="0"/>
              </a:spcAft>
              <a:buSzPts val="1800"/>
              <a:buChar char="-"/>
            </a:pPr>
            <a:r>
              <a:rPr lang="en"/>
              <a:t>Networking Potential</a:t>
            </a:r>
            <a:endParaRPr/>
          </a:p>
          <a:p>
            <a:pPr indent="0" lvl="0" marL="0" rtl="0" algn="l">
              <a:lnSpc>
                <a:spcPct val="100000"/>
              </a:lnSpc>
              <a:spcBef>
                <a:spcPts val="1600"/>
              </a:spcBef>
              <a:spcAft>
                <a:spcPts val="0"/>
              </a:spcAft>
              <a:buNone/>
            </a:pPr>
            <a:r>
              <a:t/>
            </a:r>
            <a:endParaRPr/>
          </a:p>
          <a:p>
            <a:pPr indent="0" lvl="0" marL="0" rtl="0" algn="l">
              <a:lnSpc>
                <a:spcPct val="100000"/>
              </a:lnSpc>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